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Lst>
  <p:sldSz cx="14630400" cy="8229600"/>
  <p:notesSz cx="8229600" cy="14630400"/>
  <p:embeddedFontLst>
    <p:embeddedFont>
      <p:font typeface="Consolas" panose="020B0609020204030204" pitchFamily="49" charset="0"/>
      <p:regular r:id="rId30"/>
      <p:bold r:id="rId31"/>
      <p:italic r:id="rId32"/>
      <p:boldItalic r:id="rId33"/>
    </p:embeddedFont>
    <p:embeddedFont>
      <p:font typeface="Tomorrow" panose="020B0604020202020204" charset="0"/>
      <p:regular r:id="rId34"/>
    </p:embeddedFont>
    <p:embeddedFont>
      <p:font typeface="Tomorrow Semi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9" d="100"/>
          <a:sy n="79" d="100"/>
        </p:scale>
        <p:origin x="21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55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Bank Customer Churn Prediction using ANN</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Toshi Mago</a:t>
            </a: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Academic/Technical Presentation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13542"/>
            <a:ext cx="7719060" cy="531614"/>
          </a:xfrm>
          <a:prstGeom prst="rect">
            <a:avLst/>
          </a:prstGeom>
          <a:noFill/>
          <a:ln/>
        </p:spPr>
        <p:txBody>
          <a:bodyPr wrap="none" lIns="0" tIns="0" rIns="0" bIns="0" rtlCol="0" anchor="t"/>
          <a:lstStyle/>
          <a:p>
            <a:pPr marL="0" indent="0" algn="l">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Streamlined Preprocessing Pipeline</a:t>
            </a:r>
            <a:endParaRPr lang="en-US" sz="3300" dirty="0"/>
          </a:p>
        </p:txBody>
      </p:sp>
      <p:sp>
        <p:nvSpPr>
          <p:cNvPr id="3" name="Text 1"/>
          <p:cNvSpPr/>
          <p:nvPr/>
        </p:nvSpPr>
        <p:spPr>
          <a:xfrm>
            <a:off x="793790" y="1585317"/>
            <a:ext cx="13042821" cy="272177"/>
          </a:xfrm>
          <a:prstGeom prst="rect">
            <a:avLst/>
          </a:prstGeom>
          <a:noFill/>
          <a:ln/>
        </p:spPr>
        <p:txBody>
          <a:bodyPr wrap="none" lIns="0" tIns="0" rIns="0" bIns="0" rtlCol="0" anchor="t"/>
          <a:lstStyle/>
          <a:p>
            <a:pPr marL="0" indent="0" algn="l">
              <a:lnSpc>
                <a:spcPts val="2100"/>
              </a:lnSpc>
              <a:buNone/>
            </a:pPr>
            <a:endParaRPr lang="en-US" sz="1300" dirty="0"/>
          </a:p>
        </p:txBody>
      </p:sp>
      <p:sp>
        <p:nvSpPr>
          <p:cNvPr id="4" name="Text 2"/>
          <p:cNvSpPr/>
          <p:nvPr/>
        </p:nvSpPr>
        <p:spPr>
          <a:xfrm>
            <a:off x="793790" y="2048827"/>
            <a:ext cx="13042821" cy="272177"/>
          </a:xfrm>
          <a:prstGeom prst="rect">
            <a:avLst/>
          </a:prstGeom>
          <a:noFill/>
          <a:ln/>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A ColumnTransformer orchestrates the preprocessing steps, ensuring a robust and reproducible data transformation workflow for the ANN.</a:t>
            </a:r>
            <a:endParaRPr lang="en-US" sz="1300" dirty="0"/>
          </a:p>
        </p:txBody>
      </p:sp>
      <p:pic>
        <p:nvPicPr>
          <p:cNvPr id="5" name="Image 0" descr="preencoded.png"/>
          <p:cNvPicPr>
            <a:picLocks noChangeAspect="1"/>
          </p:cNvPicPr>
          <p:nvPr/>
        </p:nvPicPr>
        <p:blipFill>
          <a:blip r:embed="rId3"/>
          <a:stretch>
            <a:fillRect/>
          </a:stretch>
        </p:blipFill>
        <p:spPr>
          <a:xfrm>
            <a:off x="793790" y="2512338"/>
            <a:ext cx="13042821" cy="2609850"/>
          </a:xfrm>
          <a:prstGeom prst="rect">
            <a:avLst/>
          </a:prstGeom>
        </p:spPr>
      </p:pic>
      <p:sp>
        <p:nvSpPr>
          <p:cNvPr id="6" name="Text 3"/>
          <p:cNvSpPr/>
          <p:nvPr/>
        </p:nvSpPr>
        <p:spPr>
          <a:xfrm>
            <a:off x="793790" y="5313521"/>
            <a:ext cx="13042821" cy="272177"/>
          </a:xfrm>
          <a:prstGeom prst="rect">
            <a:avLst/>
          </a:prstGeom>
          <a:noFill/>
          <a:ln/>
        </p:spPr>
        <p:txBody>
          <a:bodyPr wrap="none" lIns="0" tIns="0" rIns="0" bIns="0" rtlCol="0" anchor="t"/>
          <a:lstStyle/>
          <a:p>
            <a:pPr marL="0" indent="0" algn="l">
              <a:lnSpc>
                <a:spcPts val="2100"/>
              </a:lnSpc>
              <a:buNone/>
            </a:pPr>
            <a:endParaRPr lang="en-US" sz="1300" dirty="0"/>
          </a:p>
        </p:txBody>
      </p:sp>
      <p:sp>
        <p:nvSpPr>
          <p:cNvPr id="7" name="Text 4"/>
          <p:cNvSpPr/>
          <p:nvPr/>
        </p:nvSpPr>
        <p:spPr>
          <a:xfrm>
            <a:off x="793790" y="5930027"/>
            <a:ext cx="4070390" cy="272177"/>
          </a:xfrm>
          <a:prstGeom prst="rect">
            <a:avLst/>
          </a:prstGeom>
          <a:noFill/>
          <a:ln/>
        </p:spPr>
        <p:txBody>
          <a:bodyPr wrap="none" lIns="0" tIns="0" rIns="0" bIns="0" rtlCol="0" anchor="t"/>
          <a:lstStyle/>
          <a:p>
            <a:pPr marL="0" indent="0" algn="l">
              <a:lnSpc>
                <a:spcPts val="2100"/>
              </a:lnSpc>
              <a:buNone/>
            </a:pPr>
            <a:r>
              <a:rPr lang="en-US" sz="1300" dirty="0">
                <a:solidFill>
                  <a:srgbClr val="EDEDE8"/>
                </a:solidFill>
                <a:latin typeface="Tomorrow" pitchFamily="34" charset="0"/>
                <a:ea typeface="Tomorrow" pitchFamily="34" charset="-122"/>
                <a:cs typeface="Tomorrow" pitchFamily="34" charset="-120"/>
              </a:rPr>
              <a:t>Numerical scaling</a:t>
            </a:r>
            <a:endParaRPr lang="en-US" sz="1300" dirty="0"/>
          </a:p>
        </p:txBody>
      </p:sp>
      <p:sp>
        <p:nvSpPr>
          <p:cNvPr id="8" name="Text 5"/>
          <p:cNvSpPr/>
          <p:nvPr/>
        </p:nvSpPr>
        <p:spPr>
          <a:xfrm>
            <a:off x="793790" y="6355199"/>
            <a:ext cx="4070390" cy="544354"/>
          </a:xfrm>
          <a:prstGeom prst="rect">
            <a:avLst/>
          </a:prstGeom>
          <a:noFill/>
          <a:ln/>
        </p:spPr>
        <p:txBody>
          <a:bodyPr wrap="squar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StandardScaler is applied to all numerical features.</a:t>
            </a:r>
            <a:endParaRPr lang="en-US" sz="1300" dirty="0"/>
          </a:p>
        </p:txBody>
      </p:sp>
      <p:sp>
        <p:nvSpPr>
          <p:cNvPr id="9" name="Text 6"/>
          <p:cNvSpPr/>
          <p:nvPr/>
        </p:nvSpPr>
        <p:spPr>
          <a:xfrm>
            <a:off x="5286851" y="5930027"/>
            <a:ext cx="4070390" cy="272177"/>
          </a:xfrm>
          <a:prstGeom prst="rect">
            <a:avLst/>
          </a:prstGeom>
          <a:noFill/>
          <a:ln/>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categorical scaling </a:t>
            </a:r>
            <a:endParaRPr lang="en-US" sz="1300" dirty="0"/>
          </a:p>
        </p:txBody>
      </p:sp>
      <p:sp>
        <p:nvSpPr>
          <p:cNvPr id="10" name="Text 7"/>
          <p:cNvSpPr/>
          <p:nvPr/>
        </p:nvSpPr>
        <p:spPr>
          <a:xfrm>
            <a:off x="5286851" y="6355199"/>
            <a:ext cx="4070390" cy="544354"/>
          </a:xfrm>
          <a:prstGeom prst="rect">
            <a:avLst/>
          </a:prstGeom>
          <a:noFill/>
          <a:ln/>
        </p:spPr>
        <p:txBody>
          <a:bodyPr wrap="squar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One-Hot Encoding is performed on all categorical features.</a:t>
            </a:r>
            <a:endParaRPr lang="en-US" sz="1300" dirty="0"/>
          </a:p>
        </p:txBody>
      </p:sp>
      <p:sp>
        <p:nvSpPr>
          <p:cNvPr id="11" name="Text 8"/>
          <p:cNvSpPr/>
          <p:nvPr/>
        </p:nvSpPr>
        <p:spPr>
          <a:xfrm>
            <a:off x="9779913" y="5930027"/>
            <a:ext cx="4071699" cy="272177"/>
          </a:xfrm>
          <a:prstGeom prst="rect">
            <a:avLst/>
          </a:prstGeom>
          <a:noFill/>
          <a:ln/>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Integrated output</a:t>
            </a:r>
            <a:endParaRPr lang="en-US" sz="1300" dirty="0"/>
          </a:p>
        </p:txBody>
      </p:sp>
      <p:sp>
        <p:nvSpPr>
          <p:cNvPr id="12" name="Text 9"/>
          <p:cNvSpPr/>
          <p:nvPr/>
        </p:nvSpPr>
        <p:spPr>
          <a:xfrm>
            <a:off x="9779913" y="6355199"/>
            <a:ext cx="4071699" cy="544354"/>
          </a:xfrm>
          <a:prstGeom prst="rect">
            <a:avLst/>
          </a:prstGeom>
          <a:noFill/>
          <a:ln/>
        </p:spPr>
        <p:txBody>
          <a:bodyPr wrap="squar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One-Hot Encoding is performed on all categorical features.</a:t>
            </a:r>
            <a:endParaRPr lang="en-US" sz="1300" dirty="0"/>
          </a:p>
        </p:txBody>
      </p:sp>
      <p:sp>
        <p:nvSpPr>
          <p:cNvPr id="13" name="Text 10"/>
          <p:cNvSpPr/>
          <p:nvPr/>
        </p:nvSpPr>
        <p:spPr>
          <a:xfrm>
            <a:off x="793790" y="7243882"/>
            <a:ext cx="13042821" cy="272177"/>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81018"/>
            <a:ext cx="9095661"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Data Splitting: Training and Testing Sets</a:t>
            </a:r>
            <a:endParaRPr lang="en-US" sz="3550" dirty="0"/>
          </a:p>
        </p:txBody>
      </p:sp>
      <p:sp>
        <p:nvSpPr>
          <p:cNvPr id="3" name="Text 1"/>
          <p:cNvSpPr/>
          <p:nvPr/>
        </p:nvSpPr>
        <p:spPr>
          <a:xfrm>
            <a:off x="793790" y="25016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To effectively evaluate the model's generalization capabilities and prevent overfitting, the preprocessed dataset is partitioned into distinct training and testing sets.</a:t>
            </a:r>
            <a:endParaRPr lang="en-US" sz="1750" dirty="0"/>
          </a:p>
        </p:txBody>
      </p:sp>
      <p:sp>
        <p:nvSpPr>
          <p:cNvPr id="4" name="Text 2"/>
          <p:cNvSpPr/>
          <p:nvPr/>
        </p:nvSpPr>
        <p:spPr>
          <a:xfrm>
            <a:off x="793790" y="3686651"/>
            <a:ext cx="7604284"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Training Data (80%):</a:t>
            </a:r>
            <a:r>
              <a:rPr lang="en-US" sz="1750" dirty="0">
                <a:solidFill>
                  <a:srgbClr val="C9C9C0"/>
                </a:solidFill>
                <a:latin typeface="Tomorrow" pitchFamily="34" charset="0"/>
                <a:ea typeface="Tomorrow" pitchFamily="34" charset="-122"/>
                <a:cs typeface="Tomorrow" pitchFamily="34" charset="-120"/>
              </a:rPr>
              <a:t> The majority of the dataset (80%) is allocated for training the Artificial Neural Network. This allows the model to learn the complex patterns and relationships within the features that contribute to customer churn.</a:t>
            </a:r>
            <a:endParaRPr lang="en-US" sz="1750" dirty="0"/>
          </a:p>
        </p:txBody>
      </p:sp>
      <p:sp>
        <p:nvSpPr>
          <p:cNvPr id="5" name="Text 3"/>
          <p:cNvSpPr/>
          <p:nvPr/>
        </p:nvSpPr>
        <p:spPr>
          <a:xfrm>
            <a:off x="793790" y="5217557"/>
            <a:ext cx="7604284"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Test Data (20%):</a:t>
            </a:r>
            <a:r>
              <a:rPr lang="en-US" sz="1750" dirty="0">
                <a:solidFill>
                  <a:srgbClr val="C9C9C0"/>
                </a:solidFill>
                <a:latin typeface="Tomorrow" pitchFamily="34" charset="0"/>
                <a:ea typeface="Tomorrow" pitchFamily="34" charset="-122"/>
                <a:cs typeface="Tomorrow" pitchFamily="34" charset="-120"/>
              </a:rPr>
              <a:t> The remaining 20% of the dataset is reserved as the unseen test set. This set is used exclusively for evaluating the trained model's performance on new, unobserved data, providing an unbiased assessment of its predictive accuracy.</a:t>
            </a:r>
            <a:endParaRPr lang="en-US" sz="1750" dirty="0"/>
          </a:p>
        </p:txBody>
      </p:sp>
      <p:sp>
        <p:nvSpPr>
          <p:cNvPr id="6" name="Text 4"/>
          <p:cNvSpPr/>
          <p:nvPr/>
        </p:nvSpPr>
        <p:spPr>
          <a:xfrm>
            <a:off x="8959096" y="3686651"/>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7" name="Image 0" descr="preencoded.png"/>
          <p:cNvPicPr>
            <a:picLocks noChangeAspect="1"/>
          </p:cNvPicPr>
          <p:nvPr/>
        </p:nvPicPr>
        <p:blipFill>
          <a:blip r:embed="rId3"/>
          <a:stretch>
            <a:fillRect/>
          </a:stretch>
        </p:blipFill>
        <p:spPr>
          <a:xfrm>
            <a:off x="8959096" y="4304705"/>
            <a:ext cx="4882991" cy="12464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51391"/>
            <a:ext cx="10463093" cy="673418"/>
          </a:xfrm>
          <a:prstGeom prst="rect">
            <a:avLst/>
          </a:prstGeom>
          <a:noFill/>
          <a:ln/>
        </p:spPr>
        <p:txBody>
          <a:bodyPr wrap="none" lIns="0" tIns="0" rIns="0" bIns="0" rtlCol="0" anchor="t"/>
          <a:lstStyle/>
          <a:p>
            <a:pPr marL="0" indent="0" algn="l">
              <a:lnSpc>
                <a:spcPts val="5300"/>
              </a:lnSpc>
              <a:buNone/>
            </a:pPr>
            <a:r>
              <a:rPr lang="en-US" sz="4200" dirty="0">
                <a:solidFill>
                  <a:srgbClr val="EDEDE8"/>
                </a:solidFill>
                <a:latin typeface="Tomorrow Semi Bold" pitchFamily="34" charset="0"/>
                <a:ea typeface="Tomorrow Semi Bold" pitchFamily="34" charset="-122"/>
                <a:cs typeface="Tomorrow Semi Bold" pitchFamily="34" charset="-120"/>
              </a:rPr>
              <a:t>Artificial Neural Networks and Weights</a:t>
            </a:r>
            <a:endParaRPr lang="en-US" sz="4200" dirty="0"/>
          </a:p>
        </p:txBody>
      </p:sp>
      <p:sp>
        <p:nvSpPr>
          <p:cNvPr id="3" name="Text 1"/>
          <p:cNvSpPr/>
          <p:nvPr/>
        </p:nvSpPr>
        <p:spPr>
          <a:xfrm>
            <a:off x="793790" y="1755696"/>
            <a:ext cx="13042821" cy="1034415"/>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An artificial neural network (ANN) is a type of machine learning model inspired by the structure and function of the human brain. It is composed of interconnected nodes, called neurons, that transmit signals between each other. The connections between neurons have numeric weights that can be tuned during the training process to capture patterns in data.</a:t>
            </a:r>
            <a:endParaRPr lang="en-US" sz="1650" dirty="0"/>
          </a:p>
        </p:txBody>
      </p:sp>
      <p:sp>
        <p:nvSpPr>
          <p:cNvPr id="4" name="Text 2"/>
          <p:cNvSpPr/>
          <p:nvPr/>
        </p:nvSpPr>
        <p:spPr>
          <a:xfrm>
            <a:off x="793790" y="3032522"/>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The key components of an ANN are:</a:t>
            </a:r>
            <a:endParaRPr lang="en-US" sz="1650" dirty="0"/>
          </a:p>
        </p:txBody>
      </p:sp>
      <p:sp>
        <p:nvSpPr>
          <p:cNvPr id="5" name="Shape 3"/>
          <p:cNvSpPr/>
          <p:nvPr/>
        </p:nvSpPr>
        <p:spPr>
          <a:xfrm>
            <a:off x="793790" y="3619738"/>
            <a:ext cx="4203978" cy="2336721"/>
          </a:xfrm>
          <a:prstGeom prst="roundRect">
            <a:avLst>
              <a:gd name="adj" fmla="val 6261"/>
            </a:avLst>
          </a:prstGeom>
          <a:solidFill>
            <a:srgbClr val="1D1D1B"/>
          </a:solidFill>
          <a:ln w="30480">
            <a:solidFill>
              <a:srgbClr val="555553"/>
            </a:solidFill>
            <a:prstDash val="solid"/>
          </a:ln>
        </p:spPr>
      </p:sp>
      <p:sp>
        <p:nvSpPr>
          <p:cNvPr id="6" name="Shape 4"/>
          <p:cNvSpPr/>
          <p:nvPr/>
        </p:nvSpPr>
        <p:spPr>
          <a:xfrm>
            <a:off x="763310" y="3619738"/>
            <a:ext cx="121920" cy="2336721"/>
          </a:xfrm>
          <a:prstGeom prst="roundRect">
            <a:avLst>
              <a:gd name="adj" fmla="val 26512"/>
            </a:avLst>
          </a:prstGeom>
          <a:solidFill>
            <a:srgbClr val="E1E1DF"/>
          </a:solidFill>
          <a:ln/>
        </p:spPr>
      </p:sp>
      <p:sp>
        <p:nvSpPr>
          <p:cNvPr id="7" name="Text 5"/>
          <p:cNvSpPr/>
          <p:nvPr/>
        </p:nvSpPr>
        <p:spPr>
          <a:xfrm>
            <a:off x="1131094" y="386560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Tomorrow Semi Bold" pitchFamily="34" charset="0"/>
                <a:ea typeface="Tomorrow Semi Bold" pitchFamily="34" charset="-122"/>
                <a:cs typeface="Tomorrow Semi Bold" pitchFamily="34" charset="-120"/>
              </a:rPr>
              <a:t>Neurons</a:t>
            </a:r>
            <a:endParaRPr lang="en-US" sz="2100" dirty="0"/>
          </a:p>
        </p:txBody>
      </p:sp>
      <p:sp>
        <p:nvSpPr>
          <p:cNvPr id="8" name="Text 6"/>
          <p:cNvSpPr/>
          <p:nvPr/>
        </p:nvSpPr>
        <p:spPr>
          <a:xfrm>
            <a:off x="1131094" y="4331375"/>
            <a:ext cx="3620810" cy="1034415"/>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The fundamental units that receive input, perform computations, and produce output.</a:t>
            </a:r>
            <a:endParaRPr lang="en-US" sz="1650" dirty="0"/>
          </a:p>
        </p:txBody>
      </p:sp>
      <p:sp>
        <p:nvSpPr>
          <p:cNvPr id="9" name="Shape 7"/>
          <p:cNvSpPr/>
          <p:nvPr/>
        </p:nvSpPr>
        <p:spPr>
          <a:xfrm>
            <a:off x="5213152" y="3619738"/>
            <a:ext cx="4203978" cy="2336721"/>
          </a:xfrm>
          <a:prstGeom prst="roundRect">
            <a:avLst>
              <a:gd name="adj" fmla="val 6261"/>
            </a:avLst>
          </a:prstGeom>
          <a:solidFill>
            <a:srgbClr val="1D1D1B"/>
          </a:solidFill>
          <a:ln w="30480">
            <a:solidFill>
              <a:srgbClr val="555553"/>
            </a:solidFill>
            <a:prstDash val="solid"/>
          </a:ln>
        </p:spPr>
      </p:sp>
      <p:sp>
        <p:nvSpPr>
          <p:cNvPr id="10" name="Shape 8"/>
          <p:cNvSpPr/>
          <p:nvPr/>
        </p:nvSpPr>
        <p:spPr>
          <a:xfrm>
            <a:off x="5182672" y="3619738"/>
            <a:ext cx="121920" cy="2336721"/>
          </a:xfrm>
          <a:prstGeom prst="roundRect">
            <a:avLst>
              <a:gd name="adj" fmla="val 26512"/>
            </a:avLst>
          </a:prstGeom>
          <a:solidFill>
            <a:srgbClr val="E1E1DF"/>
          </a:solidFill>
          <a:ln/>
        </p:spPr>
      </p:sp>
      <p:sp>
        <p:nvSpPr>
          <p:cNvPr id="11" name="Text 9"/>
          <p:cNvSpPr/>
          <p:nvPr/>
        </p:nvSpPr>
        <p:spPr>
          <a:xfrm>
            <a:off x="5550456" y="386560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Tomorrow Semi Bold" pitchFamily="34" charset="0"/>
                <a:ea typeface="Tomorrow Semi Bold" pitchFamily="34" charset="-122"/>
                <a:cs typeface="Tomorrow Semi Bold" pitchFamily="34" charset="-120"/>
              </a:rPr>
              <a:t>Weights</a:t>
            </a:r>
            <a:endParaRPr lang="en-US" sz="2100" dirty="0"/>
          </a:p>
        </p:txBody>
      </p:sp>
      <p:sp>
        <p:nvSpPr>
          <p:cNvPr id="12" name="Text 10"/>
          <p:cNvSpPr/>
          <p:nvPr/>
        </p:nvSpPr>
        <p:spPr>
          <a:xfrm>
            <a:off x="5550456" y="4331375"/>
            <a:ext cx="3620810" cy="137922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Numeric values assigned to the connections between neurons that determine the strength of the signal transmitted.</a:t>
            </a:r>
            <a:endParaRPr lang="en-US" sz="1650" dirty="0"/>
          </a:p>
        </p:txBody>
      </p:sp>
      <p:sp>
        <p:nvSpPr>
          <p:cNvPr id="13" name="Shape 11"/>
          <p:cNvSpPr/>
          <p:nvPr/>
        </p:nvSpPr>
        <p:spPr>
          <a:xfrm>
            <a:off x="9632513" y="3619738"/>
            <a:ext cx="4203978" cy="2336721"/>
          </a:xfrm>
          <a:prstGeom prst="roundRect">
            <a:avLst>
              <a:gd name="adj" fmla="val 6261"/>
            </a:avLst>
          </a:prstGeom>
          <a:solidFill>
            <a:srgbClr val="1D1D1B"/>
          </a:solidFill>
          <a:ln w="30480">
            <a:solidFill>
              <a:srgbClr val="555553"/>
            </a:solidFill>
            <a:prstDash val="solid"/>
          </a:ln>
        </p:spPr>
      </p:sp>
      <p:sp>
        <p:nvSpPr>
          <p:cNvPr id="14" name="Shape 12"/>
          <p:cNvSpPr/>
          <p:nvPr/>
        </p:nvSpPr>
        <p:spPr>
          <a:xfrm>
            <a:off x="9602033" y="3619738"/>
            <a:ext cx="121920" cy="2336721"/>
          </a:xfrm>
          <a:prstGeom prst="roundRect">
            <a:avLst>
              <a:gd name="adj" fmla="val 26512"/>
            </a:avLst>
          </a:prstGeom>
          <a:solidFill>
            <a:srgbClr val="E1E1DF"/>
          </a:solidFill>
          <a:ln/>
        </p:spPr>
      </p:sp>
      <p:sp>
        <p:nvSpPr>
          <p:cNvPr id="15" name="Text 13"/>
          <p:cNvSpPr/>
          <p:nvPr/>
        </p:nvSpPr>
        <p:spPr>
          <a:xfrm>
            <a:off x="9969818" y="386560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Tomorrow Semi Bold" pitchFamily="34" charset="0"/>
                <a:ea typeface="Tomorrow Semi Bold" pitchFamily="34" charset="-122"/>
                <a:cs typeface="Tomorrow Semi Bold" pitchFamily="34" charset="-120"/>
              </a:rPr>
              <a:t>Activation Function</a:t>
            </a:r>
            <a:endParaRPr lang="en-US" sz="2100" dirty="0"/>
          </a:p>
        </p:txBody>
      </p:sp>
      <p:sp>
        <p:nvSpPr>
          <p:cNvPr id="16" name="Text 14"/>
          <p:cNvSpPr/>
          <p:nvPr/>
        </p:nvSpPr>
        <p:spPr>
          <a:xfrm>
            <a:off x="9969818" y="4331375"/>
            <a:ext cx="3620810" cy="137922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A non-linear function that determines whether a neuron should be activated and what output signal it should produce.</a:t>
            </a:r>
            <a:endParaRPr lang="en-US" sz="1650" dirty="0"/>
          </a:p>
        </p:txBody>
      </p:sp>
      <p:sp>
        <p:nvSpPr>
          <p:cNvPr id="17" name="Text 15"/>
          <p:cNvSpPr/>
          <p:nvPr/>
        </p:nvSpPr>
        <p:spPr>
          <a:xfrm>
            <a:off x="793790" y="6198870"/>
            <a:ext cx="13042821" cy="137922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The main benefit of ANNs is their ability to learn complex, non-linear relationships in data through the adjustment of neuron weights during training. This makes them well-suited for tasks like image recognition, natural language processing, and forecasting. As the network is exposed to more data, the weights are updated to improve the model's performance on the task at hand.</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07814" y="477560"/>
            <a:ext cx="7693462" cy="352663"/>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Understanding Artificial Neural Networks and Weights</a:t>
            </a:r>
            <a:endParaRPr lang="en-US" sz="2200" dirty="0"/>
          </a:p>
        </p:txBody>
      </p:sp>
      <p:sp>
        <p:nvSpPr>
          <p:cNvPr id="3" name="Text 1"/>
          <p:cNvSpPr/>
          <p:nvPr/>
        </p:nvSpPr>
        <p:spPr>
          <a:xfrm>
            <a:off x="607814" y="999530"/>
            <a:ext cx="13414772" cy="180499"/>
          </a:xfrm>
          <a:prstGeom prst="rect">
            <a:avLst/>
          </a:prstGeom>
          <a:noFill/>
          <a:ln/>
        </p:spPr>
        <p:txBody>
          <a:bodyPr wrap="none" lIns="0" tIns="0" rIns="0" bIns="0" rtlCol="0" anchor="t"/>
          <a:lstStyle/>
          <a:p>
            <a:pPr marL="0" indent="0" algn="l">
              <a:lnSpc>
                <a:spcPts val="1400"/>
              </a:lnSpc>
              <a:buNone/>
            </a:pPr>
            <a:r>
              <a:rPr lang="en-US" sz="850" dirty="0">
                <a:solidFill>
                  <a:srgbClr val="C9C9C0"/>
                </a:solidFill>
                <a:latin typeface="Tomorrow" pitchFamily="34" charset="0"/>
                <a:ea typeface="Tomorrow" pitchFamily="34" charset="-122"/>
                <a:cs typeface="Tomorrow" pitchFamily="34" charset="-120"/>
              </a:rPr>
              <a:t>The diagram shows the key components of an artificial neural network (ANN):</a:t>
            </a:r>
            <a:endParaRPr lang="en-US" sz="850" dirty="0"/>
          </a:p>
        </p:txBody>
      </p:sp>
      <p:pic>
        <p:nvPicPr>
          <p:cNvPr id="4" name="Image 0" descr="preencoded.png"/>
          <p:cNvPicPr>
            <a:picLocks noChangeAspect="1"/>
          </p:cNvPicPr>
          <p:nvPr/>
        </p:nvPicPr>
        <p:blipFill>
          <a:blip r:embed="rId3"/>
          <a:stretch>
            <a:fillRect/>
          </a:stretch>
        </p:blipFill>
        <p:spPr>
          <a:xfrm>
            <a:off x="4926925" y="1306949"/>
            <a:ext cx="4776549" cy="3123962"/>
          </a:xfrm>
          <a:prstGeom prst="rect">
            <a:avLst/>
          </a:prstGeom>
        </p:spPr>
      </p:pic>
      <p:pic>
        <p:nvPicPr>
          <p:cNvPr id="5" name="Image 1" descr="preencoded.png"/>
          <p:cNvPicPr>
            <a:picLocks noChangeAspect="1"/>
          </p:cNvPicPr>
          <p:nvPr/>
        </p:nvPicPr>
        <p:blipFill>
          <a:blip r:embed="rId4"/>
          <a:stretch>
            <a:fillRect/>
          </a:stretch>
        </p:blipFill>
        <p:spPr>
          <a:xfrm>
            <a:off x="607814" y="4557832"/>
            <a:ext cx="4471511" cy="451485"/>
          </a:xfrm>
          <a:prstGeom prst="rect">
            <a:avLst/>
          </a:prstGeom>
        </p:spPr>
      </p:pic>
      <p:sp>
        <p:nvSpPr>
          <p:cNvPr id="6" name="Text 2"/>
          <p:cNvSpPr/>
          <p:nvPr/>
        </p:nvSpPr>
        <p:spPr>
          <a:xfrm>
            <a:off x="720685" y="5122188"/>
            <a:ext cx="1411010" cy="176332"/>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Input Layer</a:t>
            </a:r>
            <a:endParaRPr lang="en-US" sz="1100" dirty="0"/>
          </a:p>
        </p:txBody>
      </p:sp>
      <p:sp>
        <p:nvSpPr>
          <p:cNvPr id="7" name="Text 3"/>
          <p:cNvSpPr/>
          <p:nvPr/>
        </p:nvSpPr>
        <p:spPr>
          <a:xfrm>
            <a:off x="720685" y="5366147"/>
            <a:ext cx="4245769" cy="360998"/>
          </a:xfrm>
          <a:prstGeom prst="rect">
            <a:avLst/>
          </a:prstGeom>
          <a:noFill/>
          <a:ln/>
        </p:spPr>
        <p:txBody>
          <a:bodyPr wrap="square" lIns="0" tIns="0" rIns="0" bIns="0" rtlCol="0" anchor="t"/>
          <a:lstStyle/>
          <a:p>
            <a:pPr marL="0" indent="0" algn="l">
              <a:lnSpc>
                <a:spcPts val="1400"/>
              </a:lnSpc>
              <a:buNone/>
            </a:pPr>
            <a:r>
              <a:rPr lang="en-US" sz="850" dirty="0">
                <a:solidFill>
                  <a:srgbClr val="C9C9C0"/>
                </a:solidFill>
                <a:latin typeface="Tomorrow" pitchFamily="34" charset="0"/>
                <a:ea typeface="Tomorrow" pitchFamily="34" charset="-122"/>
                <a:cs typeface="Tomorrow" pitchFamily="34" charset="-120"/>
              </a:rPr>
              <a:t>The input layer receives the data that the ANN will process, such as customer information or sensor readings.</a:t>
            </a:r>
            <a:endParaRPr lang="en-US" sz="850" dirty="0"/>
          </a:p>
        </p:txBody>
      </p:sp>
      <p:pic>
        <p:nvPicPr>
          <p:cNvPr id="8" name="Image 2" descr="preencoded.png"/>
          <p:cNvPicPr>
            <a:picLocks noChangeAspect="1"/>
          </p:cNvPicPr>
          <p:nvPr/>
        </p:nvPicPr>
        <p:blipFill>
          <a:blip r:embed="rId5"/>
          <a:stretch>
            <a:fillRect/>
          </a:stretch>
        </p:blipFill>
        <p:spPr>
          <a:xfrm>
            <a:off x="5079325" y="4557832"/>
            <a:ext cx="4471630" cy="451485"/>
          </a:xfrm>
          <a:prstGeom prst="rect">
            <a:avLst/>
          </a:prstGeom>
        </p:spPr>
      </p:pic>
      <p:sp>
        <p:nvSpPr>
          <p:cNvPr id="9" name="Text 4"/>
          <p:cNvSpPr/>
          <p:nvPr/>
        </p:nvSpPr>
        <p:spPr>
          <a:xfrm>
            <a:off x="5192197" y="5122188"/>
            <a:ext cx="1411010" cy="176332"/>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Hidden Layers</a:t>
            </a:r>
            <a:endParaRPr lang="en-US" sz="1100" dirty="0"/>
          </a:p>
        </p:txBody>
      </p:sp>
      <p:sp>
        <p:nvSpPr>
          <p:cNvPr id="10" name="Text 5"/>
          <p:cNvSpPr/>
          <p:nvPr/>
        </p:nvSpPr>
        <p:spPr>
          <a:xfrm>
            <a:off x="5192197" y="5366147"/>
            <a:ext cx="4245888" cy="541496"/>
          </a:xfrm>
          <a:prstGeom prst="rect">
            <a:avLst/>
          </a:prstGeom>
          <a:noFill/>
          <a:ln/>
        </p:spPr>
        <p:txBody>
          <a:bodyPr wrap="square" lIns="0" tIns="0" rIns="0" bIns="0" rtlCol="0" anchor="t"/>
          <a:lstStyle/>
          <a:p>
            <a:pPr marL="0" indent="0" algn="l">
              <a:lnSpc>
                <a:spcPts val="1400"/>
              </a:lnSpc>
              <a:buNone/>
            </a:pPr>
            <a:r>
              <a:rPr lang="en-US" sz="850" dirty="0">
                <a:solidFill>
                  <a:srgbClr val="C9C9C0"/>
                </a:solidFill>
                <a:latin typeface="Tomorrow" pitchFamily="34" charset="0"/>
                <a:ea typeface="Tomorrow" pitchFamily="34" charset="-122"/>
                <a:cs typeface="Tomorrow" pitchFamily="34" charset="-120"/>
              </a:rPr>
              <a:t>The hidden layers perform the bulk of the computational work, applying an activation function to the weighted inputs to produce outputs that are passed to the next layer.</a:t>
            </a:r>
            <a:endParaRPr lang="en-US" sz="850" dirty="0"/>
          </a:p>
        </p:txBody>
      </p:sp>
      <p:pic>
        <p:nvPicPr>
          <p:cNvPr id="11" name="Image 3" descr="preencoded.png"/>
          <p:cNvPicPr>
            <a:picLocks noChangeAspect="1"/>
          </p:cNvPicPr>
          <p:nvPr/>
        </p:nvPicPr>
        <p:blipFill>
          <a:blip r:embed="rId6"/>
          <a:stretch>
            <a:fillRect/>
          </a:stretch>
        </p:blipFill>
        <p:spPr>
          <a:xfrm>
            <a:off x="9550956" y="4557832"/>
            <a:ext cx="4471511" cy="451485"/>
          </a:xfrm>
          <a:prstGeom prst="rect">
            <a:avLst/>
          </a:prstGeom>
        </p:spPr>
      </p:pic>
      <p:sp>
        <p:nvSpPr>
          <p:cNvPr id="12" name="Text 6"/>
          <p:cNvSpPr/>
          <p:nvPr/>
        </p:nvSpPr>
        <p:spPr>
          <a:xfrm>
            <a:off x="9663827" y="5122188"/>
            <a:ext cx="1411010" cy="176332"/>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Output Layer</a:t>
            </a:r>
            <a:endParaRPr lang="en-US" sz="1100" dirty="0"/>
          </a:p>
        </p:txBody>
      </p:sp>
      <p:sp>
        <p:nvSpPr>
          <p:cNvPr id="13" name="Text 7"/>
          <p:cNvSpPr/>
          <p:nvPr/>
        </p:nvSpPr>
        <p:spPr>
          <a:xfrm>
            <a:off x="9663827" y="5366147"/>
            <a:ext cx="4245769" cy="360998"/>
          </a:xfrm>
          <a:prstGeom prst="rect">
            <a:avLst/>
          </a:prstGeom>
          <a:noFill/>
          <a:ln/>
        </p:spPr>
        <p:txBody>
          <a:bodyPr wrap="square" lIns="0" tIns="0" rIns="0" bIns="0" rtlCol="0" anchor="t"/>
          <a:lstStyle/>
          <a:p>
            <a:pPr marL="0" indent="0" algn="l">
              <a:lnSpc>
                <a:spcPts val="1400"/>
              </a:lnSpc>
              <a:buNone/>
            </a:pPr>
            <a:r>
              <a:rPr lang="en-US" sz="850" dirty="0">
                <a:solidFill>
                  <a:srgbClr val="C9C9C0"/>
                </a:solidFill>
                <a:latin typeface="Tomorrow" pitchFamily="34" charset="0"/>
                <a:ea typeface="Tomorrow" pitchFamily="34" charset="-122"/>
                <a:cs typeface="Tomorrow" pitchFamily="34" charset="-120"/>
              </a:rPr>
              <a:t>The output layer produces the final predictions or classifications from the ANN, such as whether a customer is likely to churn or not.</a:t>
            </a:r>
            <a:endParaRPr lang="en-US" sz="850" dirty="0"/>
          </a:p>
        </p:txBody>
      </p:sp>
      <p:sp>
        <p:nvSpPr>
          <p:cNvPr id="14" name="Text 8"/>
          <p:cNvSpPr/>
          <p:nvPr/>
        </p:nvSpPr>
        <p:spPr>
          <a:xfrm>
            <a:off x="607814" y="6147435"/>
            <a:ext cx="13414772" cy="451485"/>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The connections between the neurons in each layer have associated </a:t>
            </a:r>
            <a:r>
              <a:rPr lang="en-US" sz="1100" b="1" dirty="0">
                <a:solidFill>
                  <a:srgbClr val="C9C9C0"/>
                </a:solidFill>
                <a:latin typeface="Tomorrow" pitchFamily="34" charset="0"/>
                <a:ea typeface="Tomorrow" pitchFamily="34" charset="-122"/>
                <a:cs typeface="Tomorrow" pitchFamily="34" charset="-120"/>
              </a:rPr>
              <a:t>weights</a:t>
            </a:r>
            <a:r>
              <a:rPr lang="en-US" sz="1100" dirty="0">
                <a:solidFill>
                  <a:srgbClr val="C9C9C0"/>
                </a:solidFill>
                <a:latin typeface="Tomorrow" pitchFamily="34" charset="0"/>
                <a:ea typeface="Tomorrow" pitchFamily="34" charset="-122"/>
                <a:cs typeface="Tomorrow" pitchFamily="34" charset="-120"/>
              </a:rPr>
              <a:t>, which are numeric values that determine the strength of the signal transmitted. During the training process, these weights are iteratively adjusted to minimize the error between the ANN's predictions and the true target values.</a:t>
            </a:r>
            <a:endParaRPr lang="en-US" sz="1100" dirty="0"/>
          </a:p>
        </p:txBody>
      </p:sp>
      <p:sp>
        <p:nvSpPr>
          <p:cNvPr id="15" name="Text 9"/>
          <p:cNvSpPr/>
          <p:nvPr/>
        </p:nvSpPr>
        <p:spPr>
          <a:xfrm>
            <a:off x="607814" y="6725841"/>
            <a:ext cx="13414772" cy="451485"/>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The </a:t>
            </a:r>
            <a:r>
              <a:rPr lang="en-US" sz="1100" b="1" dirty="0">
                <a:solidFill>
                  <a:srgbClr val="C9C9C0"/>
                </a:solidFill>
                <a:latin typeface="Tomorrow" pitchFamily="34" charset="0"/>
                <a:ea typeface="Tomorrow" pitchFamily="34" charset="-122"/>
                <a:cs typeface="Tomorrow" pitchFamily="34" charset="-120"/>
              </a:rPr>
              <a:t>activation function</a:t>
            </a:r>
            <a:r>
              <a:rPr lang="en-US" sz="1100" dirty="0">
                <a:solidFill>
                  <a:srgbClr val="C9C9C0"/>
                </a:solidFill>
                <a:latin typeface="Tomorrow" pitchFamily="34" charset="0"/>
                <a:ea typeface="Tomorrow" pitchFamily="34" charset="-122"/>
                <a:cs typeface="Tomorrow" pitchFamily="34" charset="-120"/>
              </a:rPr>
              <a:t> is a non-linear transformation applied to the weighted sum of a neuron's inputs. This allows the ANN to learn complex, non-linear relationships in the data. Common activation functions include the sigmoid, ReLU, and tanh functions.</a:t>
            </a:r>
            <a:endParaRPr lang="en-US" sz="1100" dirty="0"/>
          </a:p>
        </p:txBody>
      </p:sp>
      <p:sp>
        <p:nvSpPr>
          <p:cNvPr id="16" name="Text 10"/>
          <p:cNvSpPr/>
          <p:nvPr/>
        </p:nvSpPr>
        <p:spPr>
          <a:xfrm>
            <a:off x="607814" y="7304246"/>
            <a:ext cx="13414772" cy="451485"/>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As the ANN is exposed to more training data, the weights and biases are updated to improve the model's performance on the task at hand, making ANNs a powerful tool for machine learning and artificial intelligence applications.</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38939"/>
            <a:ext cx="9915287"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ANN ArchitectureANN Architecture</a:t>
            </a:r>
            <a:endParaRPr lang="en-US" sz="4450" dirty="0"/>
          </a:p>
        </p:txBody>
      </p:sp>
      <p:sp>
        <p:nvSpPr>
          <p:cNvPr id="3" name="Text 1"/>
          <p:cNvSpPr/>
          <p:nvPr/>
        </p:nvSpPr>
        <p:spPr>
          <a:xfrm>
            <a:off x="793790" y="229195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In my code this is how all the layers are defined</a:t>
            </a:r>
            <a:endParaRPr lang="en-US" sz="1750" dirty="0"/>
          </a:p>
        </p:txBody>
      </p:sp>
      <p:sp>
        <p:nvSpPr>
          <p:cNvPr id="4" name="Text 2"/>
          <p:cNvSpPr/>
          <p:nvPr/>
        </p:nvSpPr>
        <p:spPr>
          <a:xfrm>
            <a:off x="793790" y="285892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•Hidden Layer 1: 100 neurons, ReLU</a:t>
            </a:r>
            <a:endParaRPr lang="en-US" sz="1750" dirty="0"/>
          </a:p>
        </p:txBody>
      </p:sp>
      <p:sp>
        <p:nvSpPr>
          <p:cNvPr id="5" name="Text 3"/>
          <p:cNvSpPr/>
          <p:nvPr/>
        </p:nvSpPr>
        <p:spPr>
          <a:xfrm>
            <a:off x="793790" y="342590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•Input layer: Based on number of features</a:t>
            </a:r>
            <a:endParaRPr lang="en-US" sz="1750" dirty="0"/>
          </a:p>
        </p:txBody>
      </p:sp>
      <p:sp>
        <p:nvSpPr>
          <p:cNvPr id="6" name="Text 4"/>
          <p:cNvSpPr/>
          <p:nvPr/>
        </p:nvSpPr>
        <p:spPr>
          <a:xfrm>
            <a:off x="793790" y="3992880"/>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•Hidden Layer 2: 64 neurons, ReLU</a:t>
            </a:r>
            <a:endParaRPr lang="en-US" sz="1750" dirty="0"/>
          </a:p>
        </p:txBody>
      </p:sp>
      <p:sp>
        <p:nvSpPr>
          <p:cNvPr id="7" name="Text 5"/>
          <p:cNvSpPr/>
          <p:nvPr/>
        </p:nvSpPr>
        <p:spPr>
          <a:xfrm>
            <a:off x="793790" y="455985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•Output Layer: 1 neuron, Sigmoid</a:t>
            </a:r>
            <a:endParaRPr lang="en-US" sz="1750" dirty="0"/>
          </a:p>
        </p:txBody>
      </p:sp>
      <p:sp>
        <p:nvSpPr>
          <p:cNvPr id="8" name="Text 6"/>
          <p:cNvSpPr/>
          <p:nvPr/>
        </p:nvSpPr>
        <p:spPr>
          <a:xfrm>
            <a:off x="793790" y="512683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•Optimizer: Adam</a:t>
            </a:r>
            <a:endParaRPr lang="en-US" sz="1750" dirty="0"/>
          </a:p>
        </p:txBody>
      </p:sp>
      <p:sp>
        <p:nvSpPr>
          <p:cNvPr id="9" name="Text 7"/>
          <p:cNvSpPr/>
          <p:nvPr/>
        </p:nvSpPr>
        <p:spPr>
          <a:xfrm>
            <a:off x="793790" y="569380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•Loss: Binary Crossentropy</a:t>
            </a:r>
            <a:endParaRPr lang="en-US" sz="1750" dirty="0"/>
          </a:p>
        </p:txBody>
      </p:sp>
      <p:sp>
        <p:nvSpPr>
          <p:cNvPr id="10" name="Text 8"/>
          <p:cNvSpPr/>
          <p:nvPr/>
        </p:nvSpPr>
        <p:spPr>
          <a:xfrm>
            <a:off x="793790" y="626078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Check next slide to understand loss function, activation function and sigmoid</a:t>
            </a:r>
            <a:endParaRPr lang="en-US" sz="1750" dirty="0"/>
          </a:p>
        </p:txBody>
      </p:sp>
      <p:sp>
        <p:nvSpPr>
          <p:cNvPr id="11" name="Text 9"/>
          <p:cNvSpPr/>
          <p:nvPr/>
        </p:nvSpPr>
        <p:spPr>
          <a:xfrm>
            <a:off x="7599521" y="2291953"/>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2" name="Image 0" descr="preencoded.png"/>
          <p:cNvPicPr>
            <a:picLocks noChangeAspect="1"/>
          </p:cNvPicPr>
          <p:nvPr/>
        </p:nvPicPr>
        <p:blipFill>
          <a:blip r:embed="rId3"/>
          <a:stretch>
            <a:fillRect/>
          </a:stretch>
        </p:blipFill>
        <p:spPr>
          <a:xfrm>
            <a:off x="7599521" y="2910007"/>
            <a:ext cx="6244709" cy="14549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42133" y="2406253"/>
            <a:ext cx="6861334" cy="3416975"/>
          </a:xfrm>
          <a:prstGeom prst="rect">
            <a:avLst/>
          </a:prstGeom>
        </p:spPr>
      </p:pic>
      <p:sp>
        <p:nvSpPr>
          <p:cNvPr id="4" name="Text 0"/>
          <p:cNvSpPr/>
          <p:nvPr/>
        </p:nvSpPr>
        <p:spPr>
          <a:xfrm>
            <a:off x="793790" y="706517"/>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Model Summary</a:t>
            </a:r>
            <a:endParaRPr lang="en-US" sz="3550" dirty="0"/>
          </a:p>
        </p:txBody>
      </p:sp>
      <p:sp>
        <p:nvSpPr>
          <p:cNvPr id="5" name="Text 1"/>
          <p:cNvSpPr/>
          <p:nvPr/>
        </p:nvSpPr>
        <p:spPr>
          <a:xfrm>
            <a:off x="793790" y="1708904"/>
            <a:ext cx="4802029" cy="580549"/>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The total number of parameters in an artificial neural network (ANN) model can be calculated as follows:</a:t>
            </a:r>
            <a:endParaRPr lang="en-US" sz="1400" dirty="0"/>
          </a:p>
        </p:txBody>
      </p:sp>
      <p:sp>
        <p:nvSpPr>
          <p:cNvPr id="6" name="Text 2"/>
          <p:cNvSpPr/>
          <p:nvPr/>
        </p:nvSpPr>
        <p:spPr>
          <a:xfrm>
            <a:off x="793790" y="2452688"/>
            <a:ext cx="4802029" cy="580549"/>
          </a:xfrm>
          <a:prstGeom prst="rect">
            <a:avLst/>
          </a:prstGeom>
          <a:noFill/>
          <a:ln/>
        </p:spPr>
        <p:txBody>
          <a:bodyPr wrap="square" lIns="0" tIns="0" rIns="0" bIns="0" rtlCol="0" anchor="t"/>
          <a:lstStyle/>
          <a:p>
            <a:pPr marL="0" indent="0" algn="l">
              <a:lnSpc>
                <a:spcPts val="2250"/>
              </a:lnSpc>
              <a:buNone/>
            </a:pPr>
            <a:r>
              <a:rPr lang="en-US" sz="1400" b="1" dirty="0">
                <a:solidFill>
                  <a:srgbClr val="C9C9C0"/>
                </a:solidFill>
                <a:latin typeface="Tomorrow" pitchFamily="34" charset="0"/>
                <a:ea typeface="Tomorrow" pitchFamily="34" charset="-122"/>
                <a:cs typeface="Tomorrow" pitchFamily="34" charset="-120"/>
              </a:rPr>
              <a:t>Total Parameters = Trainable Parameters + Non-Trainable Parameters</a:t>
            </a:r>
            <a:endParaRPr lang="en-US" sz="1400" dirty="0"/>
          </a:p>
        </p:txBody>
      </p:sp>
      <p:sp>
        <p:nvSpPr>
          <p:cNvPr id="7" name="Text 3"/>
          <p:cNvSpPr/>
          <p:nvPr/>
        </p:nvSpPr>
        <p:spPr>
          <a:xfrm>
            <a:off x="793790" y="3196471"/>
            <a:ext cx="4802029" cy="1451372"/>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Trainable parameters are the weights and biases that are updated during the training process using backpropagation. Non-trainable parameters are typically used for normalization or other fixed operations that do not change during training.</a:t>
            </a:r>
            <a:endParaRPr lang="en-US" sz="1400" dirty="0"/>
          </a:p>
        </p:txBody>
      </p:sp>
      <p:sp>
        <p:nvSpPr>
          <p:cNvPr id="8" name="Text 4"/>
          <p:cNvSpPr/>
          <p:nvPr/>
        </p:nvSpPr>
        <p:spPr>
          <a:xfrm>
            <a:off x="793790" y="4811077"/>
            <a:ext cx="4802029" cy="290274"/>
          </a:xfrm>
          <a:prstGeom prst="rect">
            <a:avLst/>
          </a:prstGeom>
          <a:noFill/>
          <a:ln/>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In the given model summary:</a:t>
            </a:r>
            <a:endParaRPr lang="en-US" sz="1400" dirty="0"/>
          </a:p>
        </p:txBody>
      </p:sp>
      <p:sp>
        <p:nvSpPr>
          <p:cNvPr id="9" name="Text 5"/>
          <p:cNvSpPr/>
          <p:nvPr/>
        </p:nvSpPr>
        <p:spPr>
          <a:xfrm>
            <a:off x="793790" y="5264587"/>
            <a:ext cx="480202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9C9C0"/>
                </a:solidFill>
                <a:latin typeface="Tomorrow" pitchFamily="34" charset="0"/>
                <a:ea typeface="Tomorrow" pitchFamily="34" charset="-122"/>
                <a:cs typeface="Tomorrow" pitchFamily="34" charset="-120"/>
              </a:rPr>
              <a:t>Number of hidden parameters in layer one: 1400</a:t>
            </a:r>
            <a:endParaRPr lang="en-US" sz="1400" dirty="0"/>
          </a:p>
        </p:txBody>
      </p:sp>
      <p:sp>
        <p:nvSpPr>
          <p:cNvPr id="10" name="Text 6"/>
          <p:cNvSpPr/>
          <p:nvPr/>
        </p:nvSpPr>
        <p:spPr>
          <a:xfrm>
            <a:off x="793790" y="5618321"/>
            <a:ext cx="480202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9C9C0"/>
                </a:solidFill>
                <a:latin typeface="Tomorrow" pitchFamily="34" charset="0"/>
                <a:ea typeface="Tomorrow" pitchFamily="34" charset="-122"/>
                <a:cs typeface="Tomorrow" pitchFamily="34" charset="-120"/>
              </a:rPr>
              <a:t>Total number of parameters: 7929</a:t>
            </a:r>
            <a:endParaRPr lang="en-US" sz="1400" dirty="0"/>
          </a:p>
        </p:txBody>
      </p:sp>
      <p:sp>
        <p:nvSpPr>
          <p:cNvPr id="11" name="Text 7"/>
          <p:cNvSpPr/>
          <p:nvPr/>
        </p:nvSpPr>
        <p:spPr>
          <a:xfrm>
            <a:off x="793790" y="5972056"/>
            <a:ext cx="480202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9C9C0"/>
                </a:solidFill>
                <a:latin typeface="Tomorrow" pitchFamily="34" charset="0"/>
                <a:ea typeface="Tomorrow" pitchFamily="34" charset="-122"/>
                <a:cs typeface="Tomorrow" pitchFamily="34" charset="-120"/>
              </a:rPr>
              <a:t>Trainable parameters: 7929</a:t>
            </a:r>
            <a:endParaRPr lang="en-US" sz="1400" dirty="0"/>
          </a:p>
        </p:txBody>
      </p:sp>
      <p:sp>
        <p:nvSpPr>
          <p:cNvPr id="12" name="Text 8"/>
          <p:cNvSpPr/>
          <p:nvPr/>
        </p:nvSpPr>
        <p:spPr>
          <a:xfrm>
            <a:off x="793790" y="6325791"/>
            <a:ext cx="480202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C9C9C0"/>
                </a:solidFill>
                <a:latin typeface="Tomorrow" pitchFamily="34" charset="0"/>
                <a:ea typeface="Tomorrow" pitchFamily="34" charset="-122"/>
                <a:cs typeface="Tomorrow" pitchFamily="34" charset="-120"/>
              </a:rPr>
              <a:t>Non-trainable parameters: 0</a:t>
            </a:r>
            <a:endParaRPr lang="en-US" sz="1400" dirty="0"/>
          </a:p>
        </p:txBody>
      </p:sp>
      <p:sp>
        <p:nvSpPr>
          <p:cNvPr id="13" name="Text 9"/>
          <p:cNvSpPr/>
          <p:nvPr/>
        </p:nvSpPr>
        <p:spPr>
          <a:xfrm>
            <a:off x="793790" y="6779300"/>
            <a:ext cx="4802029" cy="580549"/>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This indicates that all 7929 parameters in the model are trainable, and there are no non-trainable parameters.</a:t>
            </a:r>
            <a:endParaRPr lang="en-US" sz="1400" dirty="0"/>
          </a:p>
        </p:txBody>
      </p:sp>
      <p:sp>
        <p:nvSpPr>
          <p:cNvPr id="14" name="Text 10"/>
          <p:cNvSpPr/>
          <p:nvPr/>
        </p:nvSpPr>
        <p:spPr>
          <a:xfrm>
            <a:off x="6046113" y="1708904"/>
            <a:ext cx="482798" cy="290274"/>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641152"/>
            <a:ext cx="5698807" cy="368618"/>
          </a:xfrm>
          <a:prstGeom prst="rect">
            <a:avLst/>
          </a:prstGeom>
          <a:noFill/>
          <a:ln/>
        </p:spPr>
        <p:txBody>
          <a:bodyPr wrap="none" lIns="0" tIns="0" rIns="0" bIns="0" rtlCol="0" anchor="t"/>
          <a:lstStyle/>
          <a:p>
            <a:pPr marL="0" indent="0" algn="l">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Activation Functions and Optimization</a:t>
            </a:r>
            <a:endParaRPr lang="en-US" sz="2300" dirty="0"/>
          </a:p>
        </p:txBody>
      </p:sp>
      <p:sp>
        <p:nvSpPr>
          <p:cNvPr id="3" name="Text 1"/>
          <p:cNvSpPr/>
          <p:nvPr/>
        </p:nvSpPr>
        <p:spPr>
          <a:xfrm>
            <a:off x="793790" y="1304568"/>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C9C9C0"/>
                </a:solidFill>
                <a:latin typeface="Tomorrow" pitchFamily="34" charset="0"/>
                <a:ea typeface="Tomorrow" pitchFamily="34" charset="-122"/>
                <a:cs typeface="Tomorrow" pitchFamily="34" charset="-120"/>
              </a:rPr>
              <a:t>The artificial neural network (ANN) uses specific activation functions and optimization algorithms to improve its performance: </a:t>
            </a:r>
            <a:endParaRPr lang="en-US" sz="1150" dirty="0"/>
          </a:p>
        </p:txBody>
      </p:sp>
      <p:sp>
        <p:nvSpPr>
          <p:cNvPr id="4" name="Shape 2"/>
          <p:cNvSpPr/>
          <p:nvPr/>
        </p:nvSpPr>
        <p:spPr>
          <a:xfrm>
            <a:off x="793790" y="1706166"/>
            <a:ext cx="4249341" cy="2970967"/>
          </a:xfrm>
          <a:prstGeom prst="roundRect">
            <a:avLst>
              <a:gd name="adj" fmla="val 744"/>
            </a:avLst>
          </a:prstGeom>
          <a:solidFill>
            <a:srgbClr val="3C3C3A"/>
          </a:solidFill>
          <a:ln/>
        </p:spPr>
      </p:sp>
      <p:sp>
        <p:nvSpPr>
          <p:cNvPr id="5" name="Text 3"/>
          <p:cNvSpPr/>
          <p:nvPr/>
        </p:nvSpPr>
        <p:spPr>
          <a:xfrm>
            <a:off x="941189" y="1853565"/>
            <a:ext cx="2648664" cy="230386"/>
          </a:xfrm>
          <a:prstGeom prst="rect">
            <a:avLst/>
          </a:prstGeom>
          <a:noFill/>
          <a:ln/>
        </p:spPr>
        <p:txBody>
          <a:bodyPr wrap="none" lIns="0" tIns="0" rIns="0" bIns="0" rtlCol="0" anchor="t"/>
          <a:lstStyle/>
          <a:p>
            <a:pPr marL="0" indent="0" algn="l">
              <a:lnSpc>
                <a:spcPts val="1800"/>
              </a:lnSpc>
              <a:buNone/>
            </a:pPr>
            <a:r>
              <a:rPr lang="en-US" sz="1450" b="1" dirty="0">
                <a:solidFill>
                  <a:srgbClr val="C9C9C0"/>
                </a:solidFill>
                <a:latin typeface="Tomorrow Semi Bold" pitchFamily="34" charset="0"/>
                <a:ea typeface="Tomorrow Semi Bold" pitchFamily="34" charset="-122"/>
                <a:cs typeface="Tomorrow Semi Bold" pitchFamily="34" charset="-120"/>
              </a:rPr>
              <a:t>ReLU (Rectified Linear Unit)</a:t>
            </a:r>
            <a:endParaRPr lang="en-US" sz="1450" dirty="0"/>
          </a:p>
        </p:txBody>
      </p:sp>
      <p:sp>
        <p:nvSpPr>
          <p:cNvPr id="6" name="Text 4"/>
          <p:cNvSpPr/>
          <p:nvPr/>
        </p:nvSpPr>
        <p:spPr>
          <a:xfrm>
            <a:off x="941189" y="2172295"/>
            <a:ext cx="3954542" cy="1650206"/>
          </a:xfrm>
          <a:prstGeom prst="rect">
            <a:avLst/>
          </a:prstGeom>
          <a:noFill/>
          <a:ln/>
        </p:spPr>
        <p:txBody>
          <a:bodyPr wrap="square" lIns="0" tIns="0" rIns="0" bIns="0" rtlCol="0" anchor="t"/>
          <a:lstStyle/>
          <a:p>
            <a:pPr marL="0" indent="0" algn="l">
              <a:lnSpc>
                <a:spcPts val="1850"/>
              </a:lnSpc>
              <a:buNone/>
            </a:pPr>
            <a:r>
              <a:rPr lang="en-US" sz="1150" b="1" dirty="0">
                <a:solidFill>
                  <a:srgbClr val="C9C9C0"/>
                </a:solidFill>
                <a:latin typeface="Tomorrow" pitchFamily="34" charset="0"/>
                <a:ea typeface="Tomorrow" pitchFamily="34" charset="-122"/>
                <a:cs typeface="Tomorrow" pitchFamily="34" charset="-120"/>
              </a:rPr>
              <a:t>ReLU is a popular activation function that applies the non-linear transformation f(x) = max(0, x) to the weighted sum of a neuron's inputs. ReLU is often used in the hidden layers of the ANN as it introduces non-linearity, allows for faster and more effective training, and helps prevent the vanishing gradient problem.</a:t>
            </a:r>
            <a:endParaRPr lang="en-US" sz="1150" dirty="0"/>
          </a:p>
        </p:txBody>
      </p:sp>
      <p:sp>
        <p:nvSpPr>
          <p:cNvPr id="7" name="Shape 5"/>
          <p:cNvSpPr/>
          <p:nvPr/>
        </p:nvSpPr>
        <p:spPr>
          <a:xfrm>
            <a:off x="5190530" y="1706166"/>
            <a:ext cx="4249341" cy="2970967"/>
          </a:xfrm>
          <a:prstGeom prst="roundRect">
            <a:avLst>
              <a:gd name="adj" fmla="val 744"/>
            </a:avLst>
          </a:prstGeom>
          <a:solidFill>
            <a:srgbClr val="3C3C3A"/>
          </a:solidFill>
          <a:ln/>
        </p:spPr>
      </p:sp>
      <p:sp>
        <p:nvSpPr>
          <p:cNvPr id="8" name="Text 6"/>
          <p:cNvSpPr/>
          <p:nvPr/>
        </p:nvSpPr>
        <p:spPr>
          <a:xfrm>
            <a:off x="5337929" y="1853565"/>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C9C9C0"/>
                </a:solidFill>
                <a:latin typeface="Tomorrow Semi Bold" pitchFamily="34" charset="0"/>
                <a:ea typeface="Tomorrow Semi Bold" pitchFamily="34" charset="-122"/>
                <a:cs typeface="Tomorrow Semi Bold" pitchFamily="34" charset="-120"/>
              </a:rPr>
              <a:t>Sigmoid</a:t>
            </a:r>
            <a:endParaRPr lang="en-US" sz="1450" dirty="0"/>
          </a:p>
        </p:txBody>
      </p:sp>
      <p:sp>
        <p:nvSpPr>
          <p:cNvPr id="9" name="Text 7"/>
          <p:cNvSpPr/>
          <p:nvPr/>
        </p:nvSpPr>
        <p:spPr>
          <a:xfrm>
            <a:off x="5337929" y="2172295"/>
            <a:ext cx="3954542" cy="1650206"/>
          </a:xfrm>
          <a:prstGeom prst="rect">
            <a:avLst/>
          </a:prstGeom>
          <a:noFill/>
          <a:ln/>
        </p:spPr>
        <p:txBody>
          <a:bodyPr wrap="square" lIns="0" tIns="0" rIns="0" bIns="0" rtlCol="0" anchor="t"/>
          <a:lstStyle/>
          <a:p>
            <a:pPr marL="0" indent="0" algn="l">
              <a:lnSpc>
                <a:spcPts val="1850"/>
              </a:lnSpc>
              <a:buNone/>
            </a:pPr>
            <a:r>
              <a:rPr lang="en-US" sz="1150" b="1" dirty="0">
                <a:solidFill>
                  <a:srgbClr val="C9C9C0"/>
                </a:solidFill>
                <a:latin typeface="Tomorrow" pitchFamily="34" charset="0"/>
                <a:ea typeface="Tomorrow" pitchFamily="34" charset="-122"/>
                <a:cs typeface="Tomorrow" pitchFamily="34" charset="-120"/>
              </a:rPr>
              <a:t>The sigmoid function, f(x) = 1 / (1 + e^(-x)), is commonly used as the activation function for the output layer of a binary classification problem, such as predicting customer churn. The sigmoid function maps any input value to a value between 0 and 1, which can be interpreted as the probability of the input belonging to the positive class.</a:t>
            </a:r>
            <a:endParaRPr lang="en-US" sz="1150" dirty="0"/>
          </a:p>
        </p:txBody>
      </p:sp>
      <p:sp>
        <p:nvSpPr>
          <p:cNvPr id="10" name="Shape 8"/>
          <p:cNvSpPr/>
          <p:nvPr/>
        </p:nvSpPr>
        <p:spPr>
          <a:xfrm>
            <a:off x="9587270" y="1706166"/>
            <a:ext cx="4249341" cy="2970967"/>
          </a:xfrm>
          <a:prstGeom prst="roundRect">
            <a:avLst>
              <a:gd name="adj" fmla="val 744"/>
            </a:avLst>
          </a:prstGeom>
          <a:solidFill>
            <a:srgbClr val="3C3C3A"/>
          </a:solidFill>
          <a:ln/>
        </p:spPr>
      </p:sp>
      <p:sp>
        <p:nvSpPr>
          <p:cNvPr id="11" name="Text 9"/>
          <p:cNvSpPr/>
          <p:nvPr/>
        </p:nvSpPr>
        <p:spPr>
          <a:xfrm>
            <a:off x="9734669" y="1853565"/>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C9C9C0"/>
                </a:solidFill>
                <a:latin typeface="Tomorrow Semi Bold" pitchFamily="34" charset="0"/>
                <a:ea typeface="Tomorrow Semi Bold" pitchFamily="34" charset="-122"/>
                <a:cs typeface="Tomorrow Semi Bold" pitchFamily="34" charset="-120"/>
              </a:rPr>
              <a:t>Adam Optimizer</a:t>
            </a:r>
            <a:endParaRPr lang="en-US" sz="1450" dirty="0"/>
          </a:p>
        </p:txBody>
      </p:sp>
      <p:sp>
        <p:nvSpPr>
          <p:cNvPr id="12" name="Text 10"/>
          <p:cNvSpPr/>
          <p:nvPr/>
        </p:nvSpPr>
        <p:spPr>
          <a:xfrm>
            <a:off x="9734669" y="2172295"/>
            <a:ext cx="3954542" cy="2357438"/>
          </a:xfrm>
          <a:prstGeom prst="rect">
            <a:avLst/>
          </a:prstGeom>
          <a:noFill/>
          <a:ln/>
        </p:spPr>
        <p:txBody>
          <a:bodyPr wrap="square" lIns="0" tIns="0" rIns="0" bIns="0" rtlCol="0" anchor="t"/>
          <a:lstStyle/>
          <a:p>
            <a:pPr marL="0" indent="0" algn="l">
              <a:lnSpc>
                <a:spcPts val="1850"/>
              </a:lnSpc>
              <a:buNone/>
            </a:pPr>
            <a:r>
              <a:rPr lang="en-US" sz="1150" b="1" dirty="0">
                <a:solidFill>
                  <a:srgbClr val="C9C9C0"/>
                </a:solidFill>
                <a:latin typeface="Tomorrow" pitchFamily="34" charset="0"/>
                <a:ea typeface="Tomorrow" pitchFamily="34" charset="-122"/>
                <a:cs typeface="Tomorrow" pitchFamily="34" charset="-120"/>
              </a:rPr>
              <a:t>Adam (Adaptive Moment Estimation) is an optimization algorithm that is often used to train the ANN model. Adam combines the benefits of two other optimization methods, AdaGrad and RMSProp, to provide an efficient and effective way to update the model's weights during the training process. Adam adapts the learning rate for each parameter based on the mean and uncentered variance of the gradients, which can lead to faster convergence and improved model performance.</a:t>
            </a:r>
            <a:endParaRPr lang="en-US" sz="1150" dirty="0"/>
          </a:p>
        </p:txBody>
      </p:sp>
      <p:sp>
        <p:nvSpPr>
          <p:cNvPr id="13" name="Text 11"/>
          <p:cNvSpPr/>
          <p:nvPr/>
        </p:nvSpPr>
        <p:spPr>
          <a:xfrm>
            <a:off x="793790" y="4898231"/>
            <a:ext cx="5461159" cy="368618"/>
          </a:xfrm>
          <a:prstGeom prst="rect">
            <a:avLst/>
          </a:prstGeom>
          <a:noFill/>
          <a:ln/>
        </p:spPr>
        <p:txBody>
          <a:bodyPr wrap="none" lIns="0" tIns="0" rIns="0" bIns="0" rtlCol="0" anchor="t"/>
          <a:lstStyle/>
          <a:p>
            <a:pPr marL="0" indent="0" algn="l">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Loss Function: Binary Cross-Entropy</a:t>
            </a:r>
            <a:endParaRPr lang="en-US" sz="2300" dirty="0"/>
          </a:p>
        </p:txBody>
      </p:sp>
      <p:sp>
        <p:nvSpPr>
          <p:cNvPr id="14" name="Text 12"/>
          <p:cNvSpPr/>
          <p:nvPr/>
        </p:nvSpPr>
        <p:spPr>
          <a:xfrm>
            <a:off x="793790" y="5487948"/>
            <a:ext cx="13042821" cy="1179195"/>
          </a:xfrm>
          <a:prstGeom prst="rect">
            <a:avLst/>
          </a:prstGeom>
          <a:noFill/>
          <a:ln/>
        </p:spPr>
        <p:txBody>
          <a:bodyPr wrap="square" lIns="0" tIns="0" rIns="0" bIns="0" rtlCol="0" anchor="t"/>
          <a:lstStyle/>
          <a:p>
            <a:pPr marL="0" indent="0" algn="l">
              <a:lnSpc>
                <a:spcPts val="2300"/>
              </a:lnSpc>
              <a:buNone/>
            </a:pPr>
            <a:r>
              <a:rPr lang="en-US" sz="1450" dirty="0">
                <a:solidFill>
                  <a:srgbClr val="C9C9C0"/>
                </a:solidFill>
                <a:latin typeface="Tomorrow" pitchFamily="34" charset="0"/>
                <a:ea typeface="Tomorrow" pitchFamily="34" charset="-122"/>
                <a:cs typeface="Tomorrow" pitchFamily="34" charset="-120"/>
              </a:rPr>
              <a:t>For a binary classification problem like customer churn prediction, the ANN model is trained to minimize the binary cross-entropy loss function. This loss function measures the difference between the model's predicted probabilities and the true binary labels (0 or 1) for each sample. Minimizing this loss function encourages the model to output probabilities that are close to the true labels, improving the model's ability to make accurate predictions.</a:t>
            </a:r>
            <a:endParaRPr lang="en-US" sz="1450" dirty="0"/>
          </a:p>
        </p:txBody>
      </p:sp>
      <p:sp>
        <p:nvSpPr>
          <p:cNvPr id="15" name="Text 13"/>
          <p:cNvSpPr/>
          <p:nvPr/>
        </p:nvSpPr>
        <p:spPr>
          <a:xfrm>
            <a:off x="793790" y="6832997"/>
            <a:ext cx="13042821" cy="294799"/>
          </a:xfrm>
          <a:prstGeom prst="rect">
            <a:avLst/>
          </a:prstGeom>
          <a:noFill/>
          <a:ln/>
        </p:spPr>
        <p:txBody>
          <a:bodyPr wrap="none" lIns="0" tIns="0" rIns="0" bIns="0" rtlCol="0" anchor="t"/>
          <a:lstStyle/>
          <a:p>
            <a:pPr marL="0" indent="0" algn="l">
              <a:lnSpc>
                <a:spcPts val="2300"/>
              </a:lnSpc>
              <a:buNone/>
            </a:pPr>
            <a:r>
              <a:rPr lang="en-US" sz="1450" dirty="0">
                <a:solidFill>
                  <a:srgbClr val="C9C9C0"/>
                </a:solidFill>
                <a:latin typeface="Tomorrow" pitchFamily="34" charset="0"/>
                <a:ea typeface="Tomorrow" pitchFamily="34" charset="-122"/>
                <a:cs typeface="Tomorrow" pitchFamily="34" charset="-120"/>
              </a:rPr>
              <a:t>The binary cross-entropy loss is calculated as:</a:t>
            </a:r>
            <a:r>
              <a:rPr lang="en-US" sz="1450" i="1" dirty="0">
                <a:solidFill>
                  <a:srgbClr val="C9C9C0"/>
                </a:solidFill>
                <a:latin typeface="Tomorrow" pitchFamily="34" charset="0"/>
                <a:ea typeface="Tomorrow" pitchFamily="34" charset="-122"/>
                <a:cs typeface="Tomorrow" pitchFamily="34" charset="-120"/>
              </a:rPr>
              <a:t>L = -\frac{1}{N}\sum_{i=1}^{N}[y_i\log(p_i) + (1-y_i)\log(1-p_i)]</a:t>
            </a:r>
            <a:endParaRPr lang="en-US" sz="1450" dirty="0"/>
          </a:p>
        </p:txBody>
      </p:sp>
      <p:sp>
        <p:nvSpPr>
          <p:cNvPr id="16" name="Text 14"/>
          <p:cNvSpPr/>
          <p:nvPr/>
        </p:nvSpPr>
        <p:spPr>
          <a:xfrm>
            <a:off x="793790" y="7293650"/>
            <a:ext cx="13042821" cy="294799"/>
          </a:xfrm>
          <a:prstGeom prst="rect">
            <a:avLst/>
          </a:prstGeom>
          <a:noFill/>
          <a:ln/>
        </p:spPr>
        <p:txBody>
          <a:bodyPr wrap="none" lIns="0" tIns="0" rIns="0" bIns="0" rtlCol="0" anchor="t"/>
          <a:lstStyle/>
          <a:p>
            <a:pPr marL="0" indent="0" algn="l">
              <a:lnSpc>
                <a:spcPts val="2300"/>
              </a:lnSpc>
              <a:buNone/>
            </a:pPr>
            <a:r>
              <a:rPr lang="en-US" sz="1450" dirty="0">
                <a:solidFill>
                  <a:srgbClr val="C9C9C0"/>
                </a:solidFill>
                <a:latin typeface="Tomorrow" pitchFamily="34" charset="0"/>
                <a:ea typeface="Tomorrow" pitchFamily="34" charset="-122"/>
                <a:cs typeface="Tomorrow" pitchFamily="34" charset="-120"/>
              </a:rPr>
              <a:t>Where N is the number of samples, y_i is the true binary label (0 or 1), and p_i is the model's predicted probability for the positive class.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29483" y="495300"/>
            <a:ext cx="3127534" cy="365284"/>
          </a:xfrm>
          <a:prstGeom prst="rect">
            <a:avLst/>
          </a:prstGeom>
          <a:noFill/>
          <a:ln/>
        </p:spPr>
        <p:txBody>
          <a:bodyPr wrap="none" lIns="0" tIns="0" rIns="0" bIns="0" rtlCol="0" anchor="t"/>
          <a:lstStyle/>
          <a:p>
            <a:pPr marL="0" indent="0" algn="l">
              <a:lnSpc>
                <a:spcPts val="2850"/>
              </a:lnSpc>
              <a:buNone/>
            </a:pPr>
            <a:r>
              <a:rPr lang="en-US" sz="2300" dirty="0">
                <a:solidFill>
                  <a:srgbClr val="EDEDE8"/>
                </a:solidFill>
                <a:latin typeface="Tomorrow Semi Bold" pitchFamily="34" charset="0"/>
                <a:ea typeface="Tomorrow Semi Bold" pitchFamily="34" charset="-122"/>
                <a:cs typeface="Tomorrow Semi Bold" pitchFamily="34" charset="-120"/>
              </a:rPr>
              <a:t>Forward Propagation</a:t>
            </a:r>
            <a:endParaRPr lang="en-US" sz="2300" dirty="0"/>
          </a:p>
        </p:txBody>
      </p:sp>
      <p:sp>
        <p:nvSpPr>
          <p:cNvPr id="3" name="Text 1"/>
          <p:cNvSpPr/>
          <p:nvPr/>
        </p:nvSpPr>
        <p:spPr>
          <a:xfrm>
            <a:off x="629483" y="1094303"/>
            <a:ext cx="13371433" cy="467439"/>
          </a:xfrm>
          <a:prstGeom prst="rect">
            <a:avLst/>
          </a:prstGeom>
          <a:noFill/>
          <a:ln/>
        </p:spPr>
        <p:txBody>
          <a:bodyPr wrap="squar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Forward propagation is the process of feeding the input data through the neural network layers to generate the output predictions. The mathematical formula for forward propagation in an artificial neural network is:</a:t>
            </a:r>
            <a:endParaRPr lang="en-US" sz="1150" dirty="0"/>
          </a:p>
        </p:txBody>
      </p:sp>
      <p:sp>
        <p:nvSpPr>
          <p:cNvPr id="4" name="Text 2"/>
          <p:cNvSpPr/>
          <p:nvPr/>
        </p:nvSpPr>
        <p:spPr>
          <a:xfrm>
            <a:off x="629483" y="1693188"/>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z = W * X + b</a:t>
            </a:r>
            <a:endParaRPr lang="en-US" sz="1150" dirty="0"/>
          </a:p>
        </p:txBody>
      </p:sp>
      <p:sp>
        <p:nvSpPr>
          <p:cNvPr id="5" name="Text 3"/>
          <p:cNvSpPr/>
          <p:nvPr/>
        </p:nvSpPr>
        <p:spPr>
          <a:xfrm>
            <a:off x="629483" y="2058352"/>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Where:</a:t>
            </a:r>
            <a:endParaRPr lang="en-US" sz="1150" dirty="0"/>
          </a:p>
        </p:txBody>
      </p:sp>
      <p:sp>
        <p:nvSpPr>
          <p:cNvPr id="6" name="Text 4"/>
          <p:cNvSpPr/>
          <p:nvPr/>
        </p:nvSpPr>
        <p:spPr>
          <a:xfrm>
            <a:off x="629483" y="2423517"/>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z is the weighted sum of the inputs</a:t>
            </a:r>
            <a:endParaRPr lang="en-US" sz="900" dirty="0"/>
          </a:p>
        </p:txBody>
      </p:sp>
      <p:sp>
        <p:nvSpPr>
          <p:cNvPr id="7" name="Text 5"/>
          <p:cNvSpPr/>
          <p:nvPr/>
        </p:nvSpPr>
        <p:spPr>
          <a:xfrm>
            <a:off x="629483" y="2698075"/>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W is the weight matrix</a:t>
            </a:r>
            <a:endParaRPr lang="en-US" sz="900" dirty="0"/>
          </a:p>
        </p:txBody>
      </p:sp>
      <p:sp>
        <p:nvSpPr>
          <p:cNvPr id="8" name="Text 6"/>
          <p:cNvSpPr/>
          <p:nvPr/>
        </p:nvSpPr>
        <p:spPr>
          <a:xfrm>
            <a:off x="629483" y="2972633"/>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X is the input vector</a:t>
            </a:r>
            <a:endParaRPr lang="en-US" sz="900" dirty="0"/>
          </a:p>
        </p:txBody>
      </p:sp>
      <p:sp>
        <p:nvSpPr>
          <p:cNvPr id="9" name="Text 7"/>
          <p:cNvSpPr/>
          <p:nvPr/>
        </p:nvSpPr>
        <p:spPr>
          <a:xfrm>
            <a:off x="629483" y="3247192"/>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b is the bias vector</a:t>
            </a:r>
            <a:endParaRPr lang="en-US" sz="900" dirty="0"/>
          </a:p>
        </p:txBody>
      </p:sp>
      <p:sp>
        <p:nvSpPr>
          <p:cNvPr id="10" name="Text 8"/>
          <p:cNvSpPr/>
          <p:nvPr/>
        </p:nvSpPr>
        <p:spPr>
          <a:xfrm>
            <a:off x="629483" y="3612356"/>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The output of the activation function applied to z is the input to the next layer.</a:t>
            </a:r>
            <a:endParaRPr lang="en-US" sz="1150" dirty="0"/>
          </a:p>
        </p:txBody>
      </p:sp>
      <p:sp>
        <p:nvSpPr>
          <p:cNvPr id="11" name="Text 9"/>
          <p:cNvSpPr/>
          <p:nvPr/>
        </p:nvSpPr>
        <p:spPr>
          <a:xfrm>
            <a:off x="629483" y="3977521"/>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Backpropagation</a:t>
            </a:r>
            <a:endParaRPr lang="en-US" sz="1150" dirty="0"/>
          </a:p>
        </p:txBody>
      </p:sp>
      <p:sp>
        <p:nvSpPr>
          <p:cNvPr id="12" name="Text 10"/>
          <p:cNvSpPr/>
          <p:nvPr/>
        </p:nvSpPr>
        <p:spPr>
          <a:xfrm>
            <a:off x="629483" y="4342686"/>
            <a:ext cx="13371433" cy="467439"/>
          </a:xfrm>
          <a:prstGeom prst="rect">
            <a:avLst/>
          </a:prstGeom>
          <a:noFill/>
          <a:ln/>
        </p:spPr>
        <p:txBody>
          <a:bodyPr wrap="squar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Backpropagation is the process of updating the weights and biases of the neural network based on the error between the predicted output and the true output. The mathematical formula for backpropagation is:</a:t>
            </a:r>
            <a:endParaRPr lang="en-US" sz="1150" dirty="0"/>
          </a:p>
        </p:txBody>
      </p:sp>
      <p:sp>
        <p:nvSpPr>
          <p:cNvPr id="13" name="Text 11"/>
          <p:cNvSpPr/>
          <p:nvPr/>
        </p:nvSpPr>
        <p:spPr>
          <a:xfrm>
            <a:off x="629483" y="4941570"/>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dW = (1/m) * X.T * dZ</a:t>
            </a:r>
            <a:endParaRPr lang="en-US" sz="1150" dirty="0"/>
          </a:p>
        </p:txBody>
      </p:sp>
      <p:sp>
        <p:nvSpPr>
          <p:cNvPr id="14" name="Text 12"/>
          <p:cNvSpPr/>
          <p:nvPr/>
        </p:nvSpPr>
        <p:spPr>
          <a:xfrm>
            <a:off x="629483" y="5306735"/>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db = (1/m) * np.sum(dZ, axis=1, keepdims=True)</a:t>
            </a:r>
            <a:endParaRPr lang="en-US" sz="1150" dirty="0"/>
          </a:p>
        </p:txBody>
      </p:sp>
      <p:sp>
        <p:nvSpPr>
          <p:cNvPr id="15" name="Text 13"/>
          <p:cNvSpPr/>
          <p:nvPr/>
        </p:nvSpPr>
        <p:spPr>
          <a:xfrm>
            <a:off x="629483" y="5671899"/>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Where:</a:t>
            </a:r>
            <a:endParaRPr lang="en-US" sz="1150" dirty="0"/>
          </a:p>
        </p:txBody>
      </p:sp>
      <p:sp>
        <p:nvSpPr>
          <p:cNvPr id="16" name="Text 14"/>
          <p:cNvSpPr/>
          <p:nvPr/>
        </p:nvSpPr>
        <p:spPr>
          <a:xfrm>
            <a:off x="629483" y="6037064"/>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dW is the gradient of the weights</a:t>
            </a:r>
            <a:endParaRPr lang="en-US" sz="900" dirty="0"/>
          </a:p>
        </p:txBody>
      </p:sp>
      <p:sp>
        <p:nvSpPr>
          <p:cNvPr id="17" name="Text 15"/>
          <p:cNvSpPr/>
          <p:nvPr/>
        </p:nvSpPr>
        <p:spPr>
          <a:xfrm>
            <a:off x="629483" y="6311622"/>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db is the gradient of the biases</a:t>
            </a:r>
            <a:endParaRPr lang="en-US" sz="900" dirty="0"/>
          </a:p>
        </p:txBody>
      </p:sp>
      <p:sp>
        <p:nvSpPr>
          <p:cNvPr id="18" name="Text 16"/>
          <p:cNvSpPr/>
          <p:nvPr/>
        </p:nvSpPr>
        <p:spPr>
          <a:xfrm>
            <a:off x="629483" y="6586180"/>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dZ is the error signal</a:t>
            </a:r>
            <a:endParaRPr lang="en-US" sz="900" dirty="0"/>
          </a:p>
        </p:txBody>
      </p:sp>
      <p:sp>
        <p:nvSpPr>
          <p:cNvPr id="19" name="Text 17"/>
          <p:cNvSpPr/>
          <p:nvPr/>
        </p:nvSpPr>
        <p:spPr>
          <a:xfrm>
            <a:off x="629483" y="6860738"/>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m is the number of training examples</a:t>
            </a:r>
            <a:endParaRPr lang="en-US" sz="900" dirty="0"/>
          </a:p>
        </p:txBody>
      </p:sp>
      <p:sp>
        <p:nvSpPr>
          <p:cNvPr id="20" name="Text 18"/>
          <p:cNvSpPr/>
          <p:nvPr/>
        </p:nvSpPr>
        <p:spPr>
          <a:xfrm>
            <a:off x="629483" y="7135297"/>
            <a:ext cx="13371433" cy="233720"/>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C9C0"/>
                </a:solidFill>
                <a:latin typeface="Tomorrow" pitchFamily="34" charset="0"/>
                <a:ea typeface="Tomorrow" pitchFamily="34" charset="-122"/>
                <a:cs typeface="Tomorrow" pitchFamily="34" charset="-120"/>
              </a:rPr>
              <a:t>X.T is the transpose of the input matrix</a:t>
            </a:r>
            <a:endParaRPr lang="en-US" sz="900" dirty="0"/>
          </a:p>
        </p:txBody>
      </p:sp>
      <p:sp>
        <p:nvSpPr>
          <p:cNvPr id="21" name="Text 19"/>
          <p:cNvSpPr/>
          <p:nvPr/>
        </p:nvSpPr>
        <p:spPr>
          <a:xfrm>
            <a:off x="629483" y="7500461"/>
            <a:ext cx="13371433" cy="233720"/>
          </a:xfrm>
          <a:prstGeom prst="rect">
            <a:avLst/>
          </a:prstGeom>
          <a:noFill/>
          <a:ln/>
        </p:spPr>
        <p:txBody>
          <a:bodyPr wrap="non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The gradients are then used to update the weights and biases using an optimization algorithm like Gradient Descent.</a:t>
            </a:r>
            <a:endParaRPr lang="en-US" sz="11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1040" y="550783"/>
            <a:ext cx="3254931" cy="406837"/>
          </a:xfrm>
          <a:prstGeom prst="rect">
            <a:avLst/>
          </a:prstGeom>
          <a:noFill/>
          <a:ln/>
        </p:spPr>
        <p:txBody>
          <a:bodyPr wrap="none" lIns="0" tIns="0" rIns="0" bIns="0" rtlCol="0" anchor="t"/>
          <a:lstStyle/>
          <a:p>
            <a:pPr marL="0" indent="0" algn="l">
              <a:lnSpc>
                <a:spcPts val="3200"/>
              </a:lnSpc>
              <a:buNone/>
            </a:pPr>
            <a:r>
              <a:rPr lang="en-US" sz="2550" dirty="0">
                <a:solidFill>
                  <a:srgbClr val="EDEDE8"/>
                </a:solidFill>
                <a:latin typeface="Tomorrow Semi Bold" pitchFamily="34" charset="0"/>
                <a:ea typeface="Tomorrow Semi Bold" pitchFamily="34" charset="-122"/>
                <a:cs typeface="Tomorrow Semi Bold" pitchFamily="34" charset="-120"/>
              </a:rPr>
              <a:t>Fitting the model</a:t>
            </a:r>
            <a:endParaRPr lang="en-US" sz="2550" dirty="0"/>
          </a:p>
        </p:txBody>
      </p:sp>
      <p:sp>
        <p:nvSpPr>
          <p:cNvPr id="3" name="Text 1"/>
          <p:cNvSpPr/>
          <p:nvPr/>
        </p:nvSpPr>
        <p:spPr>
          <a:xfrm>
            <a:off x="701040" y="1270040"/>
            <a:ext cx="6048851" cy="52077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 Train the data using model.fit. This method is used to train the artificial neural network model on the training data.</a:t>
            </a:r>
            <a:endParaRPr lang="en-US" sz="1250" dirty="0"/>
          </a:p>
        </p:txBody>
      </p:sp>
      <p:sp>
        <p:nvSpPr>
          <p:cNvPr id="4" name="Text 2"/>
          <p:cNvSpPr/>
          <p:nvPr/>
        </p:nvSpPr>
        <p:spPr>
          <a:xfrm>
            <a:off x="701040" y="1907977"/>
            <a:ext cx="6048851" cy="52077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 The model.fit() function takes several parameters, including the training data (X_train and y_train), the number of epochs to train for, and the batch size.</a:t>
            </a:r>
            <a:endParaRPr lang="en-US" sz="1250" dirty="0"/>
          </a:p>
        </p:txBody>
      </p:sp>
      <p:sp>
        <p:nvSpPr>
          <p:cNvPr id="5" name="Text 3"/>
          <p:cNvSpPr/>
          <p:nvPr/>
        </p:nvSpPr>
        <p:spPr>
          <a:xfrm>
            <a:off x="701040" y="2545913"/>
            <a:ext cx="6048851" cy="104155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 The number of epochs determines how many times the entire training dataset is passed through the neural network during training. Typically, you'll want to train for a large number of epochs to allow the model to fully learn the patterns in the data.</a:t>
            </a:r>
            <a:endParaRPr lang="en-US" sz="1250" dirty="0"/>
          </a:p>
        </p:txBody>
      </p:sp>
      <p:sp>
        <p:nvSpPr>
          <p:cNvPr id="6" name="Text 4"/>
          <p:cNvSpPr/>
          <p:nvPr/>
        </p:nvSpPr>
        <p:spPr>
          <a:xfrm>
            <a:off x="701040" y="3704630"/>
            <a:ext cx="6048851" cy="104155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 The batch size determines how many samples are passed through the network at a time during each iteration of training. Smaller batch sizes can lead to more stable gradients and better generalization, but may take longer to train.</a:t>
            </a:r>
            <a:endParaRPr lang="en-US" sz="1250" dirty="0"/>
          </a:p>
        </p:txBody>
      </p:sp>
      <p:sp>
        <p:nvSpPr>
          <p:cNvPr id="7" name="Text 5"/>
          <p:cNvSpPr/>
          <p:nvPr/>
        </p:nvSpPr>
        <p:spPr>
          <a:xfrm>
            <a:off x="7075170" y="1270040"/>
            <a:ext cx="6861691" cy="208359"/>
          </a:xfrm>
          <a:prstGeom prst="rect">
            <a:avLst/>
          </a:prstGeom>
          <a:noFill/>
          <a:ln/>
        </p:spPr>
        <p:txBody>
          <a:bodyPr wrap="none" lIns="0" tIns="0" rIns="0" bIns="0" rtlCol="0" anchor="t"/>
          <a:lstStyle/>
          <a:p>
            <a:pPr marL="0" indent="0" algn="l">
              <a:lnSpc>
                <a:spcPts val="1600"/>
              </a:lnSpc>
              <a:buNone/>
            </a:pPr>
            <a:endParaRPr lang="en-US" sz="1000" dirty="0"/>
          </a:p>
        </p:txBody>
      </p:sp>
      <p:pic>
        <p:nvPicPr>
          <p:cNvPr id="8" name="Image 0" descr="preencoded.png"/>
          <p:cNvPicPr>
            <a:picLocks noChangeAspect="1"/>
          </p:cNvPicPr>
          <p:nvPr/>
        </p:nvPicPr>
        <p:blipFill>
          <a:blip r:embed="rId3"/>
          <a:stretch>
            <a:fillRect/>
          </a:stretch>
        </p:blipFill>
        <p:spPr>
          <a:xfrm>
            <a:off x="7706558" y="1624846"/>
            <a:ext cx="5598914" cy="1585555"/>
          </a:xfrm>
          <a:prstGeom prst="rect">
            <a:avLst/>
          </a:prstGeom>
        </p:spPr>
      </p:pic>
      <p:sp>
        <p:nvSpPr>
          <p:cNvPr id="9" name="Text 6"/>
          <p:cNvSpPr/>
          <p:nvPr/>
        </p:nvSpPr>
        <p:spPr>
          <a:xfrm>
            <a:off x="701040" y="5126950"/>
            <a:ext cx="6048851" cy="260390"/>
          </a:xfrm>
          <a:prstGeom prst="rect">
            <a:avLst/>
          </a:prstGeom>
          <a:noFill/>
          <a:ln/>
        </p:spPr>
        <p:txBody>
          <a:bodyPr wrap="non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Model performance</a:t>
            </a:r>
            <a:endParaRPr lang="en-US" sz="1250" dirty="0"/>
          </a:p>
        </p:txBody>
      </p:sp>
      <p:sp>
        <p:nvSpPr>
          <p:cNvPr id="10" name="Text 7"/>
          <p:cNvSpPr/>
          <p:nvPr/>
        </p:nvSpPr>
        <p:spPr>
          <a:xfrm>
            <a:off x="701040" y="5504498"/>
            <a:ext cx="6048851" cy="52077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After training the model, it reached an accuracy of 92% in 100 epochs with a batch size of 20.</a:t>
            </a:r>
            <a:endParaRPr lang="en-US" sz="1250" dirty="0"/>
          </a:p>
        </p:txBody>
      </p:sp>
      <p:sp>
        <p:nvSpPr>
          <p:cNvPr id="11" name="Text 8"/>
          <p:cNvSpPr/>
          <p:nvPr/>
        </p:nvSpPr>
        <p:spPr>
          <a:xfrm>
            <a:off x="701040" y="6142434"/>
            <a:ext cx="6048851" cy="78116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The model.fit() function also returns a history object that contains information about the model's performance during training, such as the loss and accuracy at each epoch.</a:t>
            </a:r>
            <a:endParaRPr lang="en-US" sz="1250" dirty="0"/>
          </a:p>
        </p:txBody>
      </p:sp>
      <p:sp>
        <p:nvSpPr>
          <p:cNvPr id="12" name="Text 9"/>
          <p:cNvSpPr/>
          <p:nvPr/>
        </p:nvSpPr>
        <p:spPr>
          <a:xfrm>
            <a:off x="701040" y="7040761"/>
            <a:ext cx="6048851" cy="520779"/>
          </a:xfrm>
          <a:prstGeom prst="rect">
            <a:avLst/>
          </a:prstGeom>
          <a:noFill/>
          <a:ln/>
        </p:spPr>
        <p:txBody>
          <a:bodyPr wrap="square" lIns="0" tIns="0" rIns="0" bIns="0" rtlCol="0" anchor="t"/>
          <a:lstStyle/>
          <a:p>
            <a:pPr marL="0" indent="0" algn="l">
              <a:lnSpc>
                <a:spcPts val="2050"/>
              </a:lnSpc>
              <a:buNone/>
            </a:pPr>
            <a:r>
              <a:rPr lang="en-US" sz="1250" dirty="0">
                <a:solidFill>
                  <a:srgbClr val="C9C9C0"/>
                </a:solidFill>
                <a:latin typeface="Tomorrow" pitchFamily="34" charset="0"/>
                <a:ea typeface="Tomorrow" pitchFamily="34" charset="-122"/>
                <a:cs typeface="Tomorrow" pitchFamily="34" charset="-120"/>
              </a:rPr>
              <a:t>This information can be used to monitor the model's progress and determine when to stop training (e.g., when the validation accuracy stops improving).</a:t>
            </a:r>
            <a:endParaRPr lang="en-US" sz="1250" dirty="0"/>
          </a:p>
        </p:txBody>
      </p:sp>
      <p:pic>
        <p:nvPicPr>
          <p:cNvPr id="13" name="Image 1" descr="preencoded.png"/>
          <p:cNvPicPr>
            <a:picLocks noChangeAspect="1"/>
          </p:cNvPicPr>
          <p:nvPr/>
        </p:nvPicPr>
        <p:blipFill>
          <a:blip r:embed="rId4"/>
          <a:stretch>
            <a:fillRect/>
          </a:stretch>
        </p:blipFill>
        <p:spPr>
          <a:xfrm>
            <a:off x="7075170" y="5156240"/>
            <a:ext cx="6861691" cy="21112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58071" y="735330"/>
            <a:ext cx="6855619" cy="439936"/>
          </a:xfrm>
          <a:prstGeom prst="rect">
            <a:avLst/>
          </a:prstGeom>
          <a:noFill/>
          <a:ln/>
        </p:spPr>
        <p:txBody>
          <a:bodyPr wrap="none" lIns="0" tIns="0" rIns="0" bIns="0" rtlCol="0" anchor="t"/>
          <a:lstStyle/>
          <a:p>
            <a:pPr marL="0" indent="0" algn="l">
              <a:lnSpc>
                <a:spcPts val="3450"/>
              </a:lnSpc>
              <a:buNone/>
            </a:pPr>
            <a:r>
              <a:rPr lang="en-US" sz="2750" dirty="0">
                <a:solidFill>
                  <a:srgbClr val="EDEDE8"/>
                </a:solidFill>
                <a:latin typeface="Tomorrow Semi Bold" pitchFamily="34" charset="0"/>
                <a:ea typeface="Tomorrow Semi Bold" pitchFamily="34" charset="-122"/>
                <a:cs typeface="Tomorrow Semi Bold" pitchFamily="34" charset="-120"/>
              </a:rPr>
              <a:t>Model Accuracy and Loss Over Epochs</a:t>
            </a:r>
            <a:endParaRPr lang="en-US" sz="2750" dirty="0"/>
          </a:p>
        </p:txBody>
      </p:sp>
      <p:sp>
        <p:nvSpPr>
          <p:cNvPr id="3" name="Text 1"/>
          <p:cNvSpPr/>
          <p:nvPr/>
        </p:nvSpPr>
        <p:spPr>
          <a:xfrm>
            <a:off x="758071" y="1513046"/>
            <a:ext cx="6789063" cy="844391"/>
          </a:xfrm>
          <a:prstGeom prst="rect">
            <a:avLst/>
          </a:prstGeom>
          <a:noFill/>
          <a:ln/>
        </p:spPr>
        <p:txBody>
          <a:bodyPr wrap="square" lIns="0" tIns="0" rIns="0" bIns="0" rtlCol="0" anchor="t"/>
          <a:lstStyle/>
          <a:p>
            <a:pPr marL="0" indent="0" algn="l">
              <a:lnSpc>
                <a:spcPts val="2200"/>
              </a:lnSpc>
              <a:buNone/>
            </a:pPr>
            <a:r>
              <a:rPr lang="en-US" sz="1350" dirty="0">
                <a:solidFill>
                  <a:srgbClr val="C9C9C0"/>
                </a:solidFill>
                <a:latin typeface="Tomorrow" pitchFamily="34" charset="0"/>
                <a:ea typeface="Tomorrow" pitchFamily="34" charset="-122"/>
                <a:cs typeface="Tomorrow" pitchFamily="34" charset="-120"/>
              </a:rPr>
              <a:t>This graph shows the training and validation accuracy and loss of a machine learning model over the course of the training process, which is typically measured in epochs.</a:t>
            </a:r>
            <a:endParaRPr lang="en-US" sz="1350" dirty="0"/>
          </a:p>
        </p:txBody>
      </p:sp>
      <p:sp>
        <p:nvSpPr>
          <p:cNvPr id="4" name="Text 2"/>
          <p:cNvSpPr/>
          <p:nvPr/>
        </p:nvSpPr>
        <p:spPr>
          <a:xfrm>
            <a:off x="758071" y="2484120"/>
            <a:ext cx="6789063" cy="1125855"/>
          </a:xfrm>
          <a:prstGeom prst="rect">
            <a:avLst/>
          </a:prstGeom>
          <a:noFill/>
          <a:ln/>
        </p:spPr>
        <p:txBody>
          <a:bodyPr wrap="square" lIns="0" tIns="0" rIns="0" bIns="0" rtlCol="0" anchor="t"/>
          <a:lstStyle/>
          <a:p>
            <a:pPr marL="0" indent="0" algn="l">
              <a:lnSpc>
                <a:spcPts val="2200"/>
              </a:lnSpc>
              <a:buNone/>
            </a:pPr>
            <a:r>
              <a:rPr lang="en-US" sz="1350" dirty="0">
                <a:solidFill>
                  <a:srgbClr val="C9C9C0"/>
                </a:solidFill>
                <a:latin typeface="Tomorrow" pitchFamily="34" charset="0"/>
                <a:ea typeface="Tomorrow" pitchFamily="34" charset="-122"/>
                <a:cs typeface="Tomorrow" pitchFamily="34" charset="-120"/>
              </a:rPr>
              <a:t>The blue line represents the training accuracy, which is how well the model is performing on the data it was trained on. The orange line represents the validation accuracy, which is how well the model is performing on data it has not been trained on.</a:t>
            </a:r>
            <a:endParaRPr lang="en-US" sz="1350" dirty="0"/>
          </a:p>
        </p:txBody>
      </p:sp>
      <p:sp>
        <p:nvSpPr>
          <p:cNvPr id="5" name="Text 3"/>
          <p:cNvSpPr/>
          <p:nvPr/>
        </p:nvSpPr>
        <p:spPr>
          <a:xfrm>
            <a:off x="758071" y="3736658"/>
            <a:ext cx="6789063" cy="1125855"/>
          </a:xfrm>
          <a:prstGeom prst="rect">
            <a:avLst/>
          </a:prstGeom>
          <a:noFill/>
          <a:ln/>
        </p:spPr>
        <p:txBody>
          <a:bodyPr wrap="square" lIns="0" tIns="0" rIns="0" bIns="0" rtlCol="0" anchor="t"/>
          <a:lstStyle/>
          <a:p>
            <a:pPr marL="0" indent="0" algn="l">
              <a:lnSpc>
                <a:spcPts val="2200"/>
              </a:lnSpc>
              <a:buNone/>
            </a:pPr>
            <a:r>
              <a:rPr lang="en-US" sz="1350" dirty="0">
                <a:solidFill>
                  <a:srgbClr val="C9C9C0"/>
                </a:solidFill>
                <a:latin typeface="Tomorrow" pitchFamily="34" charset="0"/>
                <a:ea typeface="Tomorrow" pitchFamily="34" charset="-122"/>
                <a:cs typeface="Tomorrow" pitchFamily="34" charset="-120"/>
              </a:rPr>
              <a:t>The green line represents the training loss, which is a measure of how much the model's predictions differ from the true labels during training. The red line represents the validation loss, which is a measure of how much the model's predictions differ from the true labels on the validation data.</a:t>
            </a:r>
            <a:endParaRPr lang="en-US" sz="1350" dirty="0"/>
          </a:p>
        </p:txBody>
      </p:sp>
      <p:sp>
        <p:nvSpPr>
          <p:cNvPr id="6" name="Text 4"/>
          <p:cNvSpPr/>
          <p:nvPr/>
        </p:nvSpPr>
        <p:spPr>
          <a:xfrm>
            <a:off x="758071" y="4989195"/>
            <a:ext cx="6789063" cy="1407319"/>
          </a:xfrm>
          <a:prstGeom prst="rect">
            <a:avLst/>
          </a:prstGeom>
          <a:noFill/>
          <a:ln/>
        </p:spPr>
        <p:txBody>
          <a:bodyPr wrap="square" lIns="0" tIns="0" rIns="0" bIns="0" rtlCol="0" anchor="t"/>
          <a:lstStyle/>
          <a:p>
            <a:pPr marL="0" indent="0" algn="l">
              <a:lnSpc>
                <a:spcPts val="2200"/>
              </a:lnSpc>
              <a:buNone/>
            </a:pPr>
            <a:r>
              <a:rPr lang="en-US" sz="1350" dirty="0">
                <a:solidFill>
                  <a:srgbClr val="C9C9C0"/>
                </a:solidFill>
                <a:latin typeface="Tomorrow" pitchFamily="34" charset="0"/>
                <a:ea typeface="Tomorrow" pitchFamily="34" charset="-122"/>
                <a:cs typeface="Tomorrow" pitchFamily="34" charset="-120"/>
              </a:rPr>
              <a:t>Ideally, we want to see the training and validation accuracy increasing over time, while the training and validation loss decrease. This indicates that the model is learning patterns in the data and generalizing well to new, unseen data. If the training accuracy keeps increasing but the validation accuracy plateaus or decreases, it may indicate that the model is overfitting to the training data.</a:t>
            </a:r>
            <a:endParaRPr lang="en-US" sz="1350" dirty="0"/>
          </a:p>
        </p:txBody>
      </p:sp>
      <p:sp>
        <p:nvSpPr>
          <p:cNvPr id="7" name="Text 5"/>
          <p:cNvSpPr/>
          <p:nvPr/>
        </p:nvSpPr>
        <p:spPr>
          <a:xfrm>
            <a:off x="758071" y="6523196"/>
            <a:ext cx="6789063" cy="844391"/>
          </a:xfrm>
          <a:prstGeom prst="rect">
            <a:avLst/>
          </a:prstGeom>
          <a:noFill/>
          <a:ln/>
        </p:spPr>
        <p:txBody>
          <a:bodyPr wrap="square" lIns="0" tIns="0" rIns="0" bIns="0" rtlCol="0" anchor="t"/>
          <a:lstStyle/>
          <a:p>
            <a:pPr marL="0" indent="0" algn="l">
              <a:lnSpc>
                <a:spcPts val="2200"/>
              </a:lnSpc>
              <a:buNone/>
            </a:pPr>
            <a:r>
              <a:rPr lang="en-US" sz="1350" dirty="0">
                <a:solidFill>
                  <a:srgbClr val="C9C9C0"/>
                </a:solidFill>
                <a:latin typeface="Tomorrow" pitchFamily="34" charset="0"/>
                <a:ea typeface="Tomorrow" pitchFamily="34" charset="-122"/>
                <a:cs typeface="Tomorrow" pitchFamily="34" charset="-120"/>
              </a:rPr>
              <a:t>Analyzing this graph can help us understand how the model is performing and make adjustments to the model architecture, hyperparameters, or training process to improve its performance.</a:t>
            </a:r>
            <a:endParaRPr lang="en-US" sz="1350" dirty="0"/>
          </a:p>
        </p:txBody>
      </p:sp>
      <p:pic>
        <p:nvPicPr>
          <p:cNvPr id="8" name="Image 0" descr="preencoded.png"/>
          <p:cNvPicPr>
            <a:picLocks noChangeAspect="1"/>
          </p:cNvPicPr>
          <p:nvPr/>
        </p:nvPicPr>
        <p:blipFill>
          <a:blip r:embed="rId3"/>
          <a:stretch>
            <a:fillRect/>
          </a:stretch>
        </p:blipFill>
        <p:spPr>
          <a:xfrm>
            <a:off x="7898130" y="1544717"/>
            <a:ext cx="5197197" cy="38962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37987"/>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Business Problem Statement: Mitigating Customer Churn</a:t>
            </a:r>
            <a:endParaRPr lang="en-US" sz="3550" dirty="0"/>
          </a:p>
        </p:txBody>
      </p:sp>
      <p:sp>
        <p:nvSpPr>
          <p:cNvPr id="3" name="Text 1"/>
          <p:cNvSpPr/>
          <p:nvPr/>
        </p:nvSpPr>
        <p:spPr>
          <a:xfrm>
            <a:off x="793790" y="26255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Banks face significant financial losses due to customer churn, which occurs when a customer closes their account and ceases business with the institution. Proactive churn prediction enables targeted retention strategies.</a:t>
            </a:r>
            <a:endParaRPr lang="en-US" sz="1750" dirty="0"/>
          </a:p>
        </p:txBody>
      </p:sp>
      <p:sp>
        <p:nvSpPr>
          <p:cNvPr id="4" name="Shape 2"/>
          <p:cNvSpPr/>
          <p:nvPr/>
        </p:nvSpPr>
        <p:spPr>
          <a:xfrm>
            <a:off x="793790" y="3606522"/>
            <a:ext cx="6407944" cy="2093714"/>
          </a:xfrm>
          <a:prstGeom prst="roundRect">
            <a:avLst>
              <a:gd name="adj" fmla="val 1625"/>
            </a:avLst>
          </a:prstGeom>
          <a:solidFill>
            <a:srgbClr val="1D1D1B"/>
          </a:solidFill>
          <a:ln w="30480">
            <a:solidFill>
              <a:srgbClr val="555553"/>
            </a:solidFill>
            <a:prstDash val="solid"/>
          </a:ln>
        </p:spPr>
      </p:sp>
      <p:sp>
        <p:nvSpPr>
          <p:cNvPr id="5" name="Text 3"/>
          <p:cNvSpPr/>
          <p:nvPr/>
        </p:nvSpPr>
        <p:spPr>
          <a:xfrm>
            <a:off x="1051084" y="38638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Voluntary Churn</a:t>
            </a:r>
            <a:endParaRPr lang="en-US" sz="2200" dirty="0"/>
          </a:p>
        </p:txBody>
      </p:sp>
      <p:sp>
        <p:nvSpPr>
          <p:cNvPr id="6" name="Text 4"/>
          <p:cNvSpPr/>
          <p:nvPr/>
        </p:nvSpPr>
        <p:spPr>
          <a:xfrm>
            <a:off x="1051084" y="435423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Customers intentionally leave due to dissatisfaction with service, more attractive offers from competitors, or changing financial needs.</a:t>
            </a:r>
            <a:endParaRPr lang="en-US" sz="1750" dirty="0"/>
          </a:p>
        </p:txBody>
      </p:sp>
      <p:sp>
        <p:nvSpPr>
          <p:cNvPr id="7" name="Shape 5"/>
          <p:cNvSpPr/>
          <p:nvPr/>
        </p:nvSpPr>
        <p:spPr>
          <a:xfrm>
            <a:off x="7428548" y="3606522"/>
            <a:ext cx="6408063" cy="2093714"/>
          </a:xfrm>
          <a:prstGeom prst="roundRect">
            <a:avLst>
              <a:gd name="adj" fmla="val 1625"/>
            </a:avLst>
          </a:prstGeom>
          <a:solidFill>
            <a:srgbClr val="1D1D1B"/>
          </a:solidFill>
          <a:ln w="30480">
            <a:solidFill>
              <a:srgbClr val="555553"/>
            </a:solidFill>
            <a:prstDash val="solid"/>
          </a:ln>
        </p:spPr>
      </p:sp>
      <p:sp>
        <p:nvSpPr>
          <p:cNvPr id="8" name="Text 6"/>
          <p:cNvSpPr/>
          <p:nvPr/>
        </p:nvSpPr>
        <p:spPr>
          <a:xfrm>
            <a:off x="7685842" y="38638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Involuntary Churn</a:t>
            </a:r>
            <a:endParaRPr lang="en-US" sz="2200" dirty="0"/>
          </a:p>
        </p:txBody>
      </p:sp>
      <p:sp>
        <p:nvSpPr>
          <p:cNvPr id="9" name="Text 7"/>
          <p:cNvSpPr/>
          <p:nvPr/>
        </p:nvSpPr>
        <p:spPr>
          <a:xfrm>
            <a:off x="7685842" y="435423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Account closures occur due to system issues, extended inactivity, or unforeseen external events (e.g., customer demise).</a:t>
            </a:r>
            <a:endParaRPr lang="en-US" sz="1750" dirty="0"/>
          </a:p>
        </p:txBody>
      </p:sp>
      <p:sp>
        <p:nvSpPr>
          <p:cNvPr id="10" name="Text 8"/>
          <p:cNvSpPr/>
          <p:nvPr/>
        </p:nvSpPr>
        <p:spPr>
          <a:xfrm>
            <a:off x="1133951" y="6210538"/>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Our objective is to leverage Artificial Neural Networks (ANN) to predict the likelihood of individual customer churn, enabling early intervention.</a:t>
            </a:r>
            <a:endParaRPr lang="en-US" sz="1750" dirty="0"/>
          </a:p>
        </p:txBody>
      </p:sp>
      <p:sp>
        <p:nvSpPr>
          <p:cNvPr id="11" name="Shape 9"/>
          <p:cNvSpPr/>
          <p:nvPr/>
        </p:nvSpPr>
        <p:spPr>
          <a:xfrm>
            <a:off x="793790" y="5955387"/>
            <a:ext cx="30480" cy="1236107"/>
          </a:xfrm>
          <a:prstGeom prst="rect">
            <a:avLst/>
          </a:prstGeom>
          <a:solidFill>
            <a:srgbClr val="E1E1DF"/>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734032"/>
            <a:ext cx="7160419"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Interpretation &amp; Insights</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Model achieved high training and validation accuracy</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Tenure and age appear to be strongly correlated with churn</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ReLU helps with non-linearity, Sigmoid outputs probabilities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242506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Evaluation Metrics</a:t>
            </a:r>
            <a:endParaRPr lang="en-US" sz="4450" dirty="0"/>
          </a:p>
        </p:txBody>
      </p:sp>
      <p:sp>
        <p:nvSpPr>
          <p:cNvPr id="3" name="Text 1"/>
          <p:cNvSpPr/>
          <p:nvPr/>
        </p:nvSpPr>
        <p:spPr>
          <a:xfrm>
            <a:off x="793790" y="358747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Accuracy: Measured on validation/test data</a:t>
            </a:r>
            <a:endParaRPr lang="en-US" sz="1750" dirty="0"/>
          </a:p>
        </p:txBody>
      </p:sp>
      <p:sp>
        <p:nvSpPr>
          <p:cNvPr id="5" name="Text 3"/>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Confusion Matrix (not shown here): Useful to calculate Precision, Recall, F1</a:t>
            </a:r>
            <a:endParaRPr lang="en-US" sz="1750" dirty="0"/>
          </a:p>
        </p:txBody>
      </p:sp>
      <p:sp>
        <p:nvSpPr>
          <p:cNvPr id="6" name="Text 4"/>
          <p:cNvSpPr/>
          <p:nvPr/>
        </p:nvSpPr>
        <p:spPr>
          <a:xfrm>
            <a:off x="793790" y="54416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ROC-AUC can be used for further performance insights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815221"/>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EDEDE8"/>
                </a:solidFill>
                <a:latin typeface="Tomorrow Semi Bold" pitchFamily="34" charset="0"/>
                <a:ea typeface="Tomorrow Semi Bold" pitchFamily="34" charset="-122"/>
                <a:cs typeface="Tomorrow Semi Bold" pitchFamily="34" charset="-120"/>
              </a:rPr>
              <a:t>Model Prediction</a:t>
            </a:r>
            <a:endParaRPr lang="en-US" sz="4200" dirty="0"/>
          </a:p>
        </p:txBody>
      </p:sp>
      <p:sp>
        <p:nvSpPr>
          <p:cNvPr id="3" name="Text 1"/>
          <p:cNvSpPr/>
          <p:nvPr/>
        </p:nvSpPr>
        <p:spPr>
          <a:xfrm>
            <a:off x="793790" y="2005608"/>
            <a:ext cx="4765953" cy="137922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After training the artificial neural network model, we can use the </a:t>
            </a:r>
            <a:r>
              <a:rPr lang="en-US" sz="1650" b="1" dirty="0">
                <a:solidFill>
                  <a:srgbClr val="C9C9C0"/>
                </a:solidFill>
                <a:latin typeface="Tomorrow" pitchFamily="34" charset="0"/>
                <a:ea typeface="Tomorrow" pitchFamily="34" charset="-122"/>
                <a:cs typeface="Tomorrow" pitchFamily="34" charset="-120"/>
              </a:rPr>
              <a:t>model.predict()</a:t>
            </a:r>
            <a:r>
              <a:rPr lang="en-US" sz="1650" dirty="0">
                <a:solidFill>
                  <a:srgbClr val="C9C9C0"/>
                </a:solidFill>
                <a:latin typeface="Tomorrow" pitchFamily="34" charset="0"/>
                <a:ea typeface="Tomorrow" pitchFamily="34" charset="-122"/>
                <a:cs typeface="Tomorrow" pitchFamily="34" charset="-120"/>
              </a:rPr>
              <a:t> function to make predictions on new, unseen data.</a:t>
            </a:r>
            <a:endParaRPr lang="en-US" sz="1650" dirty="0"/>
          </a:p>
        </p:txBody>
      </p:sp>
      <p:sp>
        <p:nvSpPr>
          <p:cNvPr id="4" name="Text 2"/>
          <p:cNvSpPr/>
          <p:nvPr/>
        </p:nvSpPr>
        <p:spPr>
          <a:xfrm>
            <a:off x="793790" y="3578662"/>
            <a:ext cx="4765953" cy="2413635"/>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The </a:t>
            </a:r>
            <a:r>
              <a:rPr lang="en-US" sz="1650" b="1" dirty="0">
                <a:solidFill>
                  <a:srgbClr val="C9C9C0"/>
                </a:solidFill>
                <a:latin typeface="Tomorrow" pitchFamily="34" charset="0"/>
                <a:ea typeface="Tomorrow" pitchFamily="34" charset="-122"/>
                <a:cs typeface="Tomorrow" pitchFamily="34" charset="-120"/>
              </a:rPr>
              <a:t>model.predict()</a:t>
            </a:r>
            <a:r>
              <a:rPr lang="en-US" sz="1650" dirty="0">
                <a:solidFill>
                  <a:srgbClr val="C9C9C0"/>
                </a:solidFill>
                <a:latin typeface="Tomorrow" pitchFamily="34" charset="0"/>
                <a:ea typeface="Tomorrow" pitchFamily="34" charset="-122"/>
                <a:cs typeface="Tomorrow" pitchFamily="34" charset="-120"/>
              </a:rPr>
              <a:t> function takes the input data (X_test) and returns the predicted class labels or probabilities. If the model is a binary classifier, the output will be a single probability value between 0 and 1 for each sample, representing the likelihood of the sample belonging to the positive class.</a:t>
            </a:r>
            <a:endParaRPr lang="en-US" sz="1650" dirty="0"/>
          </a:p>
        </p:txBody>
      </p:sp>
      <p:sp>
        <p:nvSpPr>
          <p:cNvPr id="5" name="Text 3"/>
          <p:cNvSpPr/>
          <p:nvPr/>
        </p:nvSpPr>
        <p:spPr>
          <a:xfrm>
            <a:off x="793790" y="6186130"/>
            <a:ext cx="4765953" cy="1034415"/>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We can then apply a decision threshold (typically 0.5) to convert the probabilities into binary class labels of 0 or 1.</a:t>
            </a:r>
            <a:endParaRPr lang="en-US" sz="1650" dirty="0"/>
          </a:p>
        </p:txBody>
      </p:sp>
      <p:pic>
        <p:nvPicPr>
          <p:cNvPr id="6" name="Image 0" descr="preencoded.png"/>
          <p:cNvPicPr>
            <a:picLocks noChangeAspect="1"/>
          </p:cNvPicPr>
          <p:nvPr/>
        </p:nvPicPr>
        <p:blipFill>
          <a:blip r:embed="rId3"/>
          <a:stretch>
            <a:fillRect/>
          </a:stretch>
        </p:blipFill>
        <p:spPr>
          <a:xfrm>
            <a:off x="6093143" y="2054185"/>
            <a:ext cx="7750969" cy="31040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734032"/>
            <a:ext cx="7455813"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Limitations &amp; Future Work</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Imbalanced dataset might affect precision/recall</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Could use dropout layers to prevent overfitting</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Hyperparameter tuning (grid/random search) can improve performance</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20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Enhancing Model Performance</a:t>
            </a:r>
            <a:endParaRPr lang="en-US" sz="4450" dirty="0"/>
          </a:p>
        </p:txBody>
      </p:sp>
      <p:sp>
        <p:nvSpPr>
          <p:cNvPr id="4" name="Text 1"/>
          <p:cNvSpPr/>
          <p:nvPr/>
        </p:nvSpPr>
        <p:spPr>
          <a:xfrm>
            <a:off x="793790" y="364974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Implementing ensemble methods like Random Forest or Gradient Boosting can boost predictive accuracy</a:t>
            </a:r>
            <a:endParaRPr lang="en-US" sz="1750" dirty="0"/>
          </a:p>
        </p:txBody>
      </p:sp>
      <p:sp>
        <p:nvSpPr>
          <p:cNvPr id="5" name="Text 2"/>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Exploring advanced activation functions such as Leaky ReLU or Swish for better model convergence</a:t>
            </a:r>
            <a:endParaRPr lang="en-US" sz="1750" dirty="0"/>
          </a:p>
        </p:txBody>
      </p:sp>
      <p:sp>
        <p:nvSpPr>
          <p:cNvPr id="6" name="Text 3"/>
          <p:cNvSpPr/>
          <p:nvPr/>
        </p:nvSpPr>
        <p:spPr>
          <a:xfrm>
            <a:off x="793790" y="561165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Utilizing transfer learning techniques from pre-trained models for feature extraction</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636032"/>
            <a:ext cx="7116128"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Enhancing Model Performance</a:t>
            </a:r>
            <a:endParaRPr lang="en-US" sz="3550" dirty="0"/>
          </a:p>
        </p:txBody>
      </p:sp>
      <p:sp>
        <p:nvSpPr>
          <p:cNvPr id="3" name="Text 1"/>
          <p:cNvSpPr/>
          <p:nvPr/>
        </p:nvSpPr>
        <p:spPr>
          <a:xfrm>
            <a:off x="793790" y="1656636"/>
            <a:ext cx="3283863" cy="340162"/>
          </a:xfrm>
          <a:prstGeom prst="rect">
            <a:avLst/>
          </a:prstGeom>
          <a:noFill/>
          <a:ln/>
        </p:spPr>
        <p:txBody>
          <a:bodyPr wrap="none" lIns="0" tIns="0" rIns="0" bIns="0" rtlCol="0" anchor="t"/>
          <a:lstStyle/>
          <a:p>
            <a:pPr marL="0" indent="0" algn="l">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Hyperparameter Tuning</a:t>
            </a:r>
            <a:endParaRPr lang="en-US" sz="2100" dirty="0"/>
          </a:p>
        </p:txBody>
      </p:sp>
      <p:sp>
        <p:nvSpPr>
          <p:cNvPr id="4" name="Text 2"/>
          <p:cNvSpPr/>
          <p:nvPr/>
        </p:nvSpPr>
        <p:spPr>
          <a:xfrm>
            <a:off x="793790" y="2178248"/>
            <a:ext cx="6300073" cy="1161098"/>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To further improve the performance of the ANN model, we can tune the hyperparameters, which are the configuration settings that are not learned during the training process. Some key hyperparameters to tune include:</a:t>
            </a:r>
            <a:endParaRPr lang="en-US" sz="1400" dirty="0"/>
          </a:p>
        </p:txBody>
      </p:sp>
      <p:sp>
        <p:nvSpPr>
          <p:cNvPr id="5" name="Text 3"/>
          <p:cNvSpPr/>
          <p:nvPr/>
        </p:nvSpPr>
        <p:spPr>
          <a:xfrm>
            <a:off x="793790" y="3502581"/>
            <a:ext cx="6300073" cy="87082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Number of hidden layers</a:t>
            </a:r>
            <a:r>
              <a:rPr lang="en-US" sz="1400" dirty="0">
                <a:solidFill>
                  <a:srgbClr val="C9C9C0"/>
                </a:solidFill>
                <a:latin typeface="Tomorrow" pitchFamily="34" charset="0"/>
                <a:ea typeface="Tomorrow" pitchFamily="34" charset="-122"/>
                <a:cs typeface="Tomorrow" pitchFamily="34" charset="-120"/>
              </a:rPr>
              <a:t> - Increasing the depth of the network can help capture more complex patterns, but too many layers can lead to overfitting.</a:t>
            </a:r>
            <a:endParaRPr lang="en-US" sz="1400" dirty="0"/>
          </a:p>
        </p:txBody>
      </p:sp>
      <p:sp>
        <p:nvSpPr>
          <p:cNvPr id="6" name="Text 4"/>
          <p:cNvSpPr/>
          <p:nvPr/>
        </p:nvSpPr>
        <p:spPr>
          <a:xfrm>
            <a:off x="793790" y="4436864"/>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Number of neurons per layer</a:t>
            </a:r>
            <a:r>
              <a:rPr lang="en-US" sz="1400" dirty="0">
                <a:solidFill>
                  <a:srgbClr val="C9C9C0"/>
                </a:solidFill>
                <a:latin typeface="Tomorrow" pitchFamily="34" charset="0"/>
                <a:ea typeface="Tomorrow" pitchFamily="34" charset="-122"/>
                <a:cs typeface="Tomorrow" pitchFamily="34" charset="-120"/>
              </a:rPr>
              <a:t> - More neurons provide more modeling capacity, but too many can also cause overfitting.</a:t>
            </a:r>
            <a:endParaRPr lang="en-US" sz="1400" dirty="0"/>
          </a:p>
        </p:txBody>
      </p:sp>
      <p:sp>
        <p:nvSpPr>
          <p:cNvPr id="7" name="Text 5"/>
          <p:cNvSpPr/>
          <p:nvPr/>
        </p:nvSpPr>
        <p:spPr>
          <a:xfrm>
            <a:off x="793790" y="5080873"/>
            <a:ext cx="6300073" cy="87082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Learning rate</a:t>
            </a:r>
            <a:r>
              <a:rPr lang="en-US" sz="1400" dirty="0">
                <a:solidFill>
                  <a:srgbClr val="C9C9C0"/>
                </a:solidFill>
                <a:latin typeface="Tomorrow" pitchFamily="34" charset="0"/>
                <a:ea typeface="Tomorrow" pitchFamily="34" charset="-122"/>
                <a:cs typeface="Tomorrow" pitchFamily="34" charset="-120"/>
              </a:rPr>
              <a:t> - Controls the step size during gradient descent optimization. A higher rate can lead to faster convergence, but may overshoot the optimum.</a:t>
            </a:r>
            <a:endParaRPr lang="en-US" sz="1400" dirty="0"/>
          </a:p>
        </p:txBody>
      </p:sp>
      <p:sp>
        <p:nvSpPr>
          <p:cNvPr id="8" name="Text 6"/>
          <p:cNvSpPr/>
          <p:nvPr/>
        </p:nvSpPr>
        <p:spPr>
          <a:xfrm>
            <a:off x="793790" y="6015157"/>
            <a:ext cx="6300073" cy="87082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Batch size</a:t>
            </a:r>
            <a:r>
              <a:rPr lang="en-US" sz="1400" dirty="0">
                <a:solidFill>
                  <a:srgbClr val="C9C9C0"/>
                </a:solidFill>
                <a:latin typeface="Tomorrow" pitchFamily="34" charset="0"/>
                <a:ea typeface="Tomorrow" pitchFamily="34" charset="-122"/>
                <a:cs typeface="Tomorrow" pitchFamily="34" charset="-120"/>
              </a:rPr>
              <a:t> - Determines how many samples are used in each training iteration. Larger batch sizes are more efficient but can miss some patterns.</a:t>
            </a:r>
            <a:endParaRPr lang="en-US" sz="1400" dirty="0"/>
          </a:p>
        </p:txBody>
      </p:sp>
      <p:sp>
        <p:nvSpPr>
          <p:cNvPr id="9" name="Text 7"/>
          <p:cNvSpPr/>
          <p:nvPr/>
        </p:nvSpPr>
        <p:spPr>
          <a:xfrm>
            <a:off x="793790" y="6949440"/>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Regularization strength</a:t>
            </a:r>
            <a:r>
              <a:rPr lang="en-US" sz="1400" dirty="0">
                <a:solidFill>
                  <a:srgbClr val="C9C9C0"/>
                </a:solidFill>
                <a:latin typeface="Tomorrow" pitchFamily="34" charset="0"/>
                <a:ea typeface="Tomorrow" pitchFamily="34" charset="-122"/>
                <a:cs typeface="Tomorrow" pitchFamily="34" charset="-120"/>
              </a:rPr>
              <a:t> - Adding L1 or L2 regularization can help prevent overfitting by penalizing complex models.</a:t>
            </a:r>
            <a:endParaRPr lang="en-US" sz="1400" dirty="0"/>
          </a:p>
        </p:txBody>
      </p:sp>
      <p:sp>
        <p:nvSpPr>
          <p:cNvPr id="10" name="Text 8"/>
          <p:cNvSpPr/>
          <p:nvPr/>
        </p:nvSpPr>
        <p:spPr>
          <a:xfrm>
            <a:off x="7544157" y="1656636"/>
            <a:ext cx="3104198" cy="340162"/>
          </a:xfrm>
          <a:prstGeom prst="rect">
            <a:avLst/>
          </a:prstGeom>
          <a:noFill/>
          <a:ln/>
        </p:spPr>
        <p:txBody>
          <a:bodyPr wrap="none" lIns="0" tIns="0" rIns="0" bIns="0" rtlCol="0" anchor="t"/>
          <a:lstStyle/>
          <a:p>
            <a:pPr marL="0" indent="0" algn="l">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Dropout and Callbacks</a:t>
            </a:r>
            <a:endParaRPr lang="en-US" sz="2100" dirty="0"/>
          </a:p>
        </p:txBody>
      </p:sp>
      <p:sp>
        <p:nvSpPr>
          <p:cNvPr id="11" name="Text 9"/>
          <p:cNvSpPr/>
          <p:nvPr/>
        </p:nvSpPr>
        <p:spPr>
          <a:xfrm>
            <a:off x="7544157" y="2178248"/>
            <a:ext cx="6300073" cy="1161098"/>
          </a:xfrm>
          <a:prstGeom prst="rect">
            <a:avLst/>
          </a:prstGeom>
          <a:noFill/>
          <a:ln/>
        </p:spPr>
        <p:txBody>
          <a:bodyPr wrap="square" lIns="0" tIns="0" rIns="0" bIns="0" rtlCol="0" anchor="t"/>
          <a:lstStyle/>
          <a:p>
            <a:pPr marL="0" indent="0" algn="l">
              <a:lnSpc>
                <a:spcPts val="2250"/>
              </a:lnSpc>
              <a:buNone/>
            </a:pPr>
            <a:r>
              <a:rPr lang="en-US" sz="1400" b="1" dirty="0">
                <a:solidFill>
                  <a:srgbClr val="C9C9C0"/>
                </a:solidFill>
                <a:latin typeface="Tomorrow" pitchFamily="34" charset="0"/>
                <a:ea typeface="Tomorrow" pitchFamily="34" charset="-122"/>
                <a:cs typeface="Tomorrow" pitchFamily="34" charset="-120"/>
              </a:rPr>
              <a:t>Dropout</a:t>
            </a:r>
            <a:r>
              <a:rPr lang="en-US" sz="1400" dirty="0">
                <a:solidFill>
                  <a:srgbClr val="C9C9C0"/>
                </a:solidFill>
                <a:latin typeface="Tomorrow" pitchFamily="34" charset="0"/>
                <a:ea typeface="Tomorrow" pitchFamily="34" charset="-122"/>
                <a:cs typeface="Tomorrow" pitchFamily="34" charset="-120"/>
              </a:rPr>
              <a:t> is a regularization technique used to prevent overfitting in neural networks. It randomly "drops out" a proportion of the neurons during training, forcing the remaining neurons to learn more robust features.</a:t>
            </a:r>
            <a:endParaRPr lang="en-US" sz="1400" dirty="0"/>
          </a:p>
        </p:txBody>
      </p:sp>
      <p:sp>
        <p:nvSpPr>
          <p:cNvPr id="12" name="Text 10"/>
          <p:cNvSpPr/>
          <p:nvPr/>
        </p:nvSpPr>
        <p:spPr>
          <a:xfrm>
            <a:off x="7544157" y="3502581"/>
            <a:ext cx="6300073" cy="870823"/>
          </a:xfrm>
          <a:prstGeom prst="rect">
            <a:avLst/>
          </a:prstGeom>
          <a:noFill/>
          <a:ln/>
        </p:spPr>
        <p:txBody>
          <a:bodyPr wrap="square" lIns="0" tIns="0" rIns="0" bIns="0" rtlCol="0" anchor="t"/>
          <a:lstStyle/>
          <a:p>
            <a:pPr marL="0" indent="0" algn="l">
              <a:lnSpc>
                <a:spcPts val="2250"/>
              </a:lnSpc>
              <a:buNone/>
            </a:pPr>
            <a:r>
              <a:rPr lang="en-US" sz="1400" b="1" dirty="0">
                <a:solidFill>
                  <a:srgbClr val="C9C9C0"/>
                </a:solidFill>
                <a:latin typeface="Tomorrow" pitchFamily="34" charset="0"/>
                <a:ea typeface="Tomorrow" pitchFamily="34" charset="-122"/>
                <a:cs typeface="Tomorrow" pitchFamily="34" charset="-120"/>
              </a:rPr>
              <a:t>Callbacks</a:t>
            </a:r>
            <a:r>
              <a:rPr lang="en-US" sz="1400" dirty="0">
                <a:solidFill>
                  <a:srgbClr val="C9C9C0"/>
                </a:solidFill>
                <a:latin typeface="Tomorrow" pitchFamily="34" charset="0"/>
                <a:ea typeface="Tomorrow" pitchFamily="34" charset="-122"/>
                <a:cs typeface="Tomorrow" pitchFamily="34" charset="-120"/>
              </a:rPr>
              <a:t> are functions that are called at certain points during the training process, such as at the end of each epoch. Useful callbacks include:</a:t>
            </a:r>
            <a:endParaRPr lang="en-US" sz="1400" dirty="0"/>
          </a:p>
        </p:txBody>
      </p:sp>
      <p:sp>
        <p:nvSpPr>
          <p:cNvPr id="13" name="Text 11"/>
          <p:cNvSpPr/>
          <p:nvPr/>
        </p:nvSpPr>
        <p:spPr>
          <a:xfrm>
            <a:off x="7544157" y="4536638"/>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EarlyStopping</a:t>
            </a:r>
            <a:r>
              <a:rPr lang="en-US" sz="1400" dirty="0">
                <a:solidFill>
                  <a:srgbClr val="C9C9C0"/>
                </a:solidFill>
                <a:latin typeface="Tomorrow" pitchFamily="34" charset="0"/>
                <a:ea typeface="Tomorrow" pitchFamily="34" charset="-122"/>
                <a:cs typeface="Tomorrow" pitchFamily="34" charset="-120"/>
              </a:rPr>
              <a:t> - Stops training if the validation metric does not improve for a specified number of epochs.</a:t>
            </a:r>
            <a:endParaRPr lang="en-US" sz="1400" dirty="0"/>
          </a:p>
        </p:txBody>
      </p:sp>
      <p:sp>
        <p:nvSpPr>
          <p:cNvPr id="14" name="Text 12"/>
          <p:cNvSpPr/>
          <p:nvPr/>
        </p:nvSpPr>
        <p:spPr>
          <a:xfrm>
            <a:off x="7544157" y="5180647"/>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ReduceLROnPlateau</a:t>
            </a:r>
            <a:r>
              <a:rPr lang="en-US" sz="1400" dirty="0">
                <a:solidFill>
                  <a:srgbClr val="C9C9C0"/>
                </a:solidFill>
                <a:latin typeface="Tomorrow" pitchFamily="34" charset="0"/>
                <a:ea typeface="Tomorrow" pitchFamily="34" charset="-122"/>
                <a:cs typeface="Tomorrow" pitchFamily="34" charset="-120"/>
              </a:rPr>
              <a:t> - Reduces the learning rate when the validation metric plateaus.</a:t>
            </a:r>
            <a:endParaRPr lang="en-US" sz="1400" dirty="0"/>
          </a:p>
        </p:txBody>
      </p:sp>
      <p:sp>
        <p:nvSpPr>
          <p:cNvPr id="15" name="Text 13"/>
          <p:cNvSpPr/>
          <p:nvPr/>
        </p:nvSpPr>
        <p:spPr>
          <a:xfrm>
            <a:off x="7544157" y="5824657"/>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C9C9C0"/>
                </a:solidFill>
                <a:latin typeface="Tomorrow" pitchFamily="34" charset="0"/>
                <a:ea typeface="Tomorrow" pitchFamily="34" charset="-122"/>
                <a:cs typeface="Tomorrow" pitchFamily="34" charset="-120"/>
              </a:rPr>
              <a:t>ModelCheckpoint</a:t>
            </a:r>
            <a:r>
              <a:rPr lang="en-US" sz="1400" dirty="0">
                <a:solidFill>
                  <a:srgbClr val="C9C9C0"/>
                </a:solidFill>
                <a:latin typeface="Tomorrow" pitchFamily="34" charset="0"/>
                <a:ea typeface="Tomorrow" pitchFamily="34" charset="-122"/>
                <a:cs typeface="Tomorrow" pitchFamily="34" charset="-120"/>
              </a:rPr>
              <a:t> - Saves the model weights when the validation metric improves.</a:t>
            </a:r>
            <a:endParaRPr lang="en-US" sz="1400" dirty="0"/>
          </a:p>
        </p:txBody>
      </p:sp>
      <p:sp>
        <p:nvSpPr>
          <p:cNvPr id="16" name="Text 14"/>
          <p:cNvSpPr/>
          <p:nvPr/>
        </p:nvSpPr>
        <p:spPr>
          <a:xfrm>
            <a:off x="7544157" y="6568440"/>
            <a:ext cx="6300073" cy="580549"/>
          </a:xfrm>
          <a:prstGeom prst="rect">
            <a:avLst/>
          </a:prstGeom>
          <a:noFill/>
          <a:ln/>
        </p:spPr>
        <p:txBody>
          <a:bodyPr wrap="squar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Combining hyperparameter tuning, dropout, and callbacks can significantly boost the performance of the ANN model.</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 name="Text 0"/>
          <p:cNvSpPr/>
          <p:nvPr/>
        </p:nvSpPr>
        <p:spPr>
          <a:xfrm>
            <a:off x="793790" y="247614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References</a:t>
            </a:r>
            <a:endParaRPr lang="en-US" sz="4450" dirty="0"/>
          </a:p>
        </p:txBody>
      </p:sp>
      <p:sp>
        <p:nvSpPr>
          <p:cNvPr id="4" name="Text 1"/>
          <p:cNvSpPr/>
          <p:nvPr/>
        </p:nvSpPr>
        <p:spPr>
          <a:xfrm>
            <a:off x="793790" y="352508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following references were used in the creation of this presentation:</a:t>
            </a:r>
            <a:endParaRPr lang="en-US" sz="1750" dirty="0"/>
          </a:p>
        </p:txBody>
      </p:sp>
      <p:sp>
        <p:nvSpPr>
          <p:cNvPr id="5" name="Text 2"/>
          <p:cNvSpPr/>
          <p:nvPr/>
        </p:nvSpPr>
        <p:spPr>
          <a:xfrm>
            <a:off x="793790" y="4109084"/>
            <a:ext cx="13042820"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Python  :- https://github.com/ToshiMago/IIT_PG_BankCustomer_churn/blob/main/Bank_Customer_churn_tensor_flow.ipynb</a:t>
            </a:r>
            <a:endParaRPr lang="en-US" sz="1750" dirty="0"/>
          </a:p>
        </p:txBody>
      </p:sp>
      <p:sp>
        <p:nvSpPr>
          <p:cNvPr id="6" name="Text 3"/>
          <p:cNvSpPr/>
          <p:nvPr/>
        </p:nvSpPr>
        <p:spPr>
          <a:xfrm>
            <a:off x="809367" y="459104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Kaggle Dataset :- https://github.com/ToshiMago/IIT_PG_BankCustomer_churn/blob/main/Bank%20Customer%20Churn%20Prediction.csv</a:t>
            </a:r>
            <a:endParaRPr lang="en-US" sz="1750" dirty="0"/>
          </a:p>
        </p:txBody>
      </p:sp>
      <p:sp>
        <p:nvSpPr>
          <p:cNvPr id="7" name="Text 4"/>
          <p:cNvSpPr/>
          <p:nvPr/>
        </p:nvSpPr>
        <p:spPr>
          <a:xfrm>
            <a:off x="793790" y="507301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ANN overview and detailed </a:t>
            </a:r>
            <a:r>
              <a:rPr lang="en-US" sz="1750" dirty="0" err="1">
                <a:solidFill>
                  <a:srgbClr val="C9C9C0"/>
                </a:solidFill>
                <a:latin typeface="Tomorrow" pitchFamily="34" charset="0"/>
                <a:ea typeface="Tomorrow" pitchFamily="34" charset="-122"/>
                <a:cs typeface="Tomorrow" pitchFamily="34" charset="-120"/>
              </a:rPr>
              <a:t>explaination</a:t>
            </a:r>
            <a:r>
              <a:rPr lang="en-US" sz="1750" dirty="0">
                <a:solidFill>
                  <a:srgbClr val="C9C9C0"/>
                </a:solidFill>
                <a:latin typeface="Tomorrow" pitchFamily="34" charset="0"/>
                <a:ea typeface="Tomorrow" pitchFamily="34" charset="-122"/>
                <a:cs typeface="Tomorrow" pitchFamily="34" charset="-120"/>
              </a:rPr>
              <a:t> taken from various internet sources </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Thank You</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536430" y="2316480"/>
            <a:ext cx="4701540" cy="3596640"/>
          </a:xfrm>
          <a:prstGeom prst="rect">
            <a:avLst/>
          </a:prstGeom>
        </p:spPr>
      </p:pic>
      <p:sp>
        <p:nvSpPr>
          <p:cNvPr id="4" name="Text 0"/>
          <p:cNvSpPr/>
          <p:nvPr/>
        </p:nvSpPr>
        <p:spPr>
          <a:xfrm>
            <a:off x="793790" y="226635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Dataset Overview</a:t>
            </a:r>
            <a:endParaRPr lang="en-US" sz="3550" dirty="0"/>
          </a:p>
        </p:txBody>
      </p:sp>
      <p:sp>
        <p:nvSpPr>
          <p:cNvPr id="5" name="Text 1"/>
          <p:cNvSpPr/>
          <p:nvPr/>
        </p:nvSpPr>
        <p:spPr>
          <a:xfrm>
            <a:off x="793790" y="308848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dataset for this study is sourced from Kaggle: "Bank Customer Churn Prediction.csv".</a:t>
            </a:r>
            <a:endParaRPr lang="en-US" sz="1750" dirty="0"/>
          </a:p>
        </p:txBody>
      </p:sp>
      <p:sp>
        <p:nvSpPr>
          <p:cNvPr id="6" name="Text 2"/>
          <p:cNvSpPr/>
          <p:nvPr/>
        </p:nvSpPr>
        <p:spPr>
          <a:xfrm>
            <a:off x="793790" y="406943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Target variable:</a:t>
            </a:r>
            <a:r>
              <a:rPr lang="en-US" sz="1750" dirty="0">
                <a:solidFill>
                  <a:srgbClr val="C9C9C0"/>
                </a:solidFill>
                <a:latin typeface="Tomorrow" pitchFamily="34" charset="0"/>
                <a:ea typeface="Tomorrow" pitchFamily="34" charset="-122"/>
                <a:cs typeface="Tomorrow" pitchFamily="34" charset="-120"/>
              </a:rPr>
              <a:t> 'churn' (binary: 0 = No Churn, 1 = Churn).</a:t>
            </a:r>
            <a:endParaRPr lang="en-US" sz="1750" dirty="0"/>
          </a:p>
        </p:txBody>
      </p:sp>
      <p:sp>
        <p:nvSpPr>
          <p:cNvPr id="7" name="Text 3"/>
          <p:cNvSpPr/>
          <p:nvPr/>
        </p:nvSpPr>
        <p:spPr>
          <a:xfrm>
            <a:off x="793790" y="4511635"/>
            <a:ext cx="7556421"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Key Features:</a:t>
            </a:r>
            <a:r>
              <a:rPr lang="en-US" sz="1750" dirty="0">
                <a:solidFill>
                  <a:srgbClr val="C9C9C0"/>
                </a:solidFill>
                <a:latin typeface="Tomorrow" pitchFamily="34" charset="0"/>
                <a:ea typeface="Tomorrow" pitchFamily="34" charset="-122"/>
                <a:cs typeface="Tomorrow" pitchFamily="34" charset="-120"/>
              </a:rPr>
              <a:t> The dataset includes a rich set of customer attributes, such as credit score, geographical location, age, tenure with the bank, account balance, and the number of products utilized.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33418"/>
            <a:ext cx="9927788"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Exploratory Data Analysis: Churn by Tenure</a:t>
            </a:r>
            <a:endParaRPr lang="en-US" sz="3550" dirty="0"/>
          </a:p>
        </p:txBody>
      </p:sp>
      <p:sp>
        <p:nvSpPr>
          <p:cNvPr id="3" name="Text 1"/>
          <p:cNvSpPr/>
          <p:nvPr/>
        </p:nvSpPr>
        <p:spPr>
          <a:xfrm>
            <a:off x="793790" y="2659618"/>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226594"/>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Understanding the distribution of customer churn across different tenure periods provides crucial insights into retention challenges. This visualization displays the actual churn rates as a function of customer tenure within the dataset.</a:t>
            </a:r>
            <a:endParaRPr lang="en-US" sz="1750" dirty="0"/>
          </a:p>
        </p:txBody>
      </p:sp>
      <p:sp>
        <p:nvSpPr>
          <p:cNvPr id="5" name="Text 3"/>
          <p:cNvSpPr/>
          <p:nvPr/>
        </p:nvSpPr>
        <p:spPr>
          <a:xfrm>
            <a:off x="793790" y="524517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Python code used is in this project name is </a:t>
            </a:r>
            <a:r>
              <a:rPr lang="en-US" sz="1750" b="1" dirty="0">
                <a:solidFill>
                  <a:srgbClr val="C9C9C0"/>
                </a:solidFill>
                <a:latin typeface="Tomorrow" pitchFamily="34" charset="0"/>
                <a:ea typeface="Tomorrow" pitchFamily="34" charset="-122"/>
                <a:cs typeface="Tomorrow" pitchFamily="34" charset="-120"/>
              </a:rPr>
              <a:t>Bank_Customer_churn_tensor_flow.ipynb </a:t>
            </a:r>
            <a:endParaRPr lang="en-US" sz="1750" dirty="0"/>
          </a:p>
        </p:txBody>
      </p:sp>
      <p:pic>
        <p:nvPicPr>
          <p:cNvPr id="6" name="Image 0" descr="preencoded.png"/>
          <p:cNvPicPr>
            <a:picLocks noChangeAspect="1"/>
          </p:cNvPicPr>
          <p:nvPr/>
        </p:nvPicPr>
        <p:blipFill>
          <a:blip r:embed="rId3"/>
          <a:stretch>
            <a:fillRect/>
          </a:stretch>
        </p:blipFill>
        <p:spPr>
          <a:xfrm>
            <a:off x="7599521" y="2710696"/>
            <a:ext cx="4678680" cy="3063240"/>
          </a:xfrm>
          <a:prstGeom prst="rect">
            <a:avLst/>
          </a:prstGeom>
        </p:spPr>
      </p:pic>
      <p:sp>
        <p:nvSpPr>
          <p:cNvPr id="7" name="Text 4"/>
          <p:cNvSpPr/>
          <p:nvPr/>
        </p:nvSpPr>
        <p:spPr>
          <a:xfrm>
            <a:off x="7599521" y="6029087"/>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3072765"/>
            <a:ext cx="4919305" cy="2083951"/>
          </a:xfrm>
          <a:prstGeom prst="rect">
            <a:avLst/>
          </a:prstGeom>
        </p:spPr>
      </p:pic>
      <p:sp>
        <p:nvSpPr>
          <p:cNvPr id="4" name="Text 0"/>
          <p:cNvSpPr/>
          <p:nvPr/>
        </p:nvSpPr>
        <p:spPr>
          <a:xfrm>
            <a:off x="6280190" y="1841063"/>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Initial Data Preparation: Feature Exclusion</a:t>
            </a:r>
            <a:endParaRPr lang="en-US" sz="3550" dirty="0"/>
          </a:p>
        </p:txBody>
      </p:sp>
      <p:sp>
        <p:nvSpPr>
          <p:cNvPr id="5" name="Text 1"/>
          <p:cNvSpPr/>
          <p:nvPr/>
        </p:nvSpPr>
        <p:spPr>
          <a:xfrm>
            <a:off x="6280190" y="323016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Prior to model training, certain columns are excluded from the dataset to refine the feature set. Specifically, the 'customer_id' column is dropped as it serves purely as an identifier and holds no predictive power for churn.</a:t>
            </a:r>
            <a:endParaRPr lang="en-US" sz="1750" dirty="0"/>
          </a:p>
        </p:txBody>
      </p:sp>
      <p:sp>
        <p:nvSpPr>
          <p:cNvPr id="6" name="Text 2"/>
          <p:cNvSpPr/>
          <p:nvPr/>
        </p:nvSpPr>
        <p:spPr>
          <a:xfrm>
            <a:off x="6280190" y="493692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Additionally, the 'churn' column, which represents our target variable, is separated and set aside. This ensures that the model is trained only on the input features and not inadvertently exposed to the target during feature engineering steps, preventing data leakage.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78468"/>
            <a:ext cx="10778609"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Data Preprocessing: Numerical Feature Scaling</a:t>
            </a:r>
            <a:endParaRPr lang="en-US" sz="3550" dirty="0"/>
          </a:p>
        </p:txBody>
      </p:sp>
      <p:sp>
        <p:nvSpPr>
          <p:cNvPr id="3" name="Text 1"/>
          <p:cNvSpPr/>
          <p:nvPr/>
        </p:nvSpPr>
        <p:spPr>
          <a:xfrm>
            <a:off x="793790" y="209907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Numerical features are scaled using </a:t>
            </a:r>
            <a:r>
              <a:rPr lang="en-US" sz="1750" b="1" dirty="0">
                <a:solidFill>
                  <a:srgbClr val="C9C9C0"/>
                </a:solidFill>
                <a:latin typeface="Tomorrow" pitchFamily="34" charset="0"/>
                <a:ea typeface="Tomorrow" pitchFamily="34" charset="-122"/>
                <a:cs typeface="Tomorrow" pitchFamily="34" charset="-120"/>
              </a:rPr>
              <a:t>StandardScaler</a:t>
            </a:r>
            <a:r>
              <a:rPr lang="en-US" sz="1750" dirty="0">
                <a:solidFill>
                  <a:srgbClr val="C9C9C0"/>
                </a:solidFill>
                <a:latin typeface="Tomorrow" pitchFamily="34" charset="0"/>
                <a:ea typeface="Tomorrow" pitchFamily="34" charset="-122"/>
                <a:cs typeface="Tomorrow" pitchFamily="34" charset="-120"/>
              </a:rPr>
              <a:t> from </a:t>
            </a:r>
            <a:r>
              <a:rPr lang="en-US" sz="1750" dirty="0">
                <a:solidFill>
                  <a:srgbClr val="C9C9C0"/>
                </a:solidFill>
                <a:highlight>
                  <a:srgbClr val="2A2A28"/>
                </a:highlight>
                <a:latin typeface="Consolas" pitchFamily="34" charset="0"/>
                <a:ea typeface="Consolas" pitchFamily="34" charset="-122"/>
                <a:cs typeface="Consolas" pitchFamily="34" charset="-120"/>
              </a:rPr>
              <a:t>sklearn.preprocessing</a:t>
            </a:r>
            <a:r>
              <a:rPr lang="en-US" sz="1750" dirty="0">
                <a:solidFill>
                  <a:srgbClr val="C9C9C0"/>
                </a:solidFill>
                <a:latin typeface="Tomorrow" pitchFamily="34" charset="0"/>
                <a:ea typeface="Tomorrow" pitchFamily="34" charset="-122"/>
                <a:cs typeface="Tomorrow" pitchFamily="34" charset="-120"/>
              </a:rPr>
              <a:t>. This technique transforms data to have a mean of 0 and a standard deviation of 1. It is essential for ANNs.</a:t>
            </a:r>
            <a:endParaRPr lang="en-US" sz="1750" dirty="0"/>
          </a:p>
        </p:txBody>
      </p:sp>
      <p:sp>
        <p:nvSpPr>
          <p:cNvPr id="4" name="Text 2"/>
          <p:cNvSpPr/>
          <p:nvPr/>
        </p:nvSpPr>
        <p:spPr>
          <a:xfrm>
            <a:off x="793790" y="3284101"/>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Speeds up Convergence:</a:t>
            </a:r>
            <a:r>
              <a:rPr lang="en-US" sz="1750" dirty="0">
                <a:solidFill>
                  <a:srgbClr val="C9C9C0"/>
                </a:solidFill>
                <a:latin typeface="Tomorrow" pitchFamily="34" charset="0"/>
                <a:ea typeface="Tomorrow" pitchFamily="34" charset="-122"/>
                <a:cs typeface="Tomorrow" pitchFamily="34" charset="-120"/>
              </a:rPr>
              <a:t> Gradient descent algorithms converge faster when features are on a similar scale.</a:t>
            </a:r>
            <a:endParaRPr lang="en-US" sz="1750" dirty="0"/>
          </a:p>
        </p:txBody>
      </p:sp>
      <p:sp>
        <p:nvSpPr>
          <p:cNvPr id="5" name="Text 3"/>
          <p:cNvSpPr/>
          <p:nvPr/>
        </p:nvSpPr>
        <p:spPr>
          <a:xfrm>
            <a:off x="793790" y="4452104"/>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Balances Features:</a:t>
            </a:r>
            <a:r>
              <a:rPr lang="en-US" sz="1750" dirty="0">
                <a:solidFill>
                  <a:srgbClr val="C9C9C0"/>
                </a:solidFill>
                <a:latin typeface="Tomorrow" pitchFamily="34" charset="0"/>
                <a:ea typeface="Tomorrow" pitchFamily="34" charset="-122"/>
                <a:cs typeface="Tomorrow" pitchFamily="34" charset="-120"/>
              </a:rPr>
              <a:t> Prevents features with larger magnitudes from disproportionately influencing the model's learning process.</a:t>
            </a:r>
            <a:endParaRPr lang="en-US" sz="1750" dirty="0"/>
          </a:p>
        </p:txBody>
      </p:sp>
      <p:sp>
        <p:nvSpPr>
          <p:cNvPr id="6" name="Text 4"/>
          <p:cNvSpPr/>
          <p:nvPr/>
        </p:nvSpPr>
        <p:spPr>
          <a:xfrm>
            <a:off x="793790" y="5620107"/>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Activations:</a:t>
            </a:r>
            <a:r>
              <a:rPr lang="en-US" sz="1750" dirty="0">
                <a:solidFill>
                  <a:srgbClr val="C9C9C0"/>
                </a:solidFill>
                <a:latin typeface="Tomorrow" pitchFamily="34" charset="0"/>
                <a:ea typeface="Tomorrow" pitchFamily="34" charset="-122"/>
                <a:cs typeface="Tomorrow" pitchFamily="34" charset="-120"/>
              </a:rPr>
              <a:t> Standardized inputs improve the behavior of activation functions like ReLU and Sigmoid, especially around their linear regions, enhancing model training stability.</a:t>
            </a:r>
            <a:endParaRPr lang="en-US" sz="1750" dirty="0"/>
          </a:p>
        </p:txBody>
      </p:sp>
      <p:pic>
        <p:nvPicPr>
          <p:cNvPr id="7" name="Image 0" descr="preencoded.png"/>
          <p:cNvPicPr>
            <a:picLocks noChangeAspect="1"/>
          </p:cNvPicPr>
          <p:nvPr/>
        </p:nvPicPr>
        <p:blipFill>
          <a:blip r:embed="rId3"/>
          <a:stretch>
            <a:fillRect/>
          </a:stretch>
        </p:blipFill>
        <p:spPr>
          <a:xfrm>
            <a:off x="7599521" y="3335179"/>
            <a:ext cx="6244709" cy="25665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4737" y="592931"/>
            <a:ext cx="7087910" cy="350401"/>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Data Preprocessing: Categorical Feature Encoding</a:t>
            </a:r>
            <a:endParaRPr lang="en-US" sz="2200" dirty="0"/>
          </a:p>
        </p:txBody>
      </p:sp>
      <p:sp>
        <p:nvSpPr>
          <p:cNvPr id="3" name="Text 1"/>
          <p:cNvSpPr/>
          <p:nvPr/>
        </p:nvSpPr>
        <p:spPr>
          <a:xfrm>
            <a:off x="754737" y="1100971"/>
            <a:ext cx="13120926" cy="456009"/>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Categorical features are converted into a numerical format using </a:t>
            </a:r>
            <a:r>
              <a:rPr lang="en-US" sz="1100" b="1" dirty="0">
                <a:solidFill>
                  <a:srgbClr val="C9C9C0"/>
                </a:solidFill>
                <a:latin typeface="Tomorrow" pitchFamily="34" charset="0"/>
                <a:ea typeface="Tomorrow" pitchFamily="34" charset="-122"/>
                <a:cs typeface="Tomorrow" pitchFamily="34" charset="-120"/>
              </a:rPr>
              <a:t>OneHotEncoder</a:t>
            </a:r>
            <a:r>
              <a:rPr lang="en-US" sz="1100" dirty="0">
                <a:solidFill>
                  <a:srgbClr val="C9C9C0"/>
                </a:solidFill>
                <a:latin typeface="Tomorrow" pitchFamily="34" charset="0"/>
                <a:ea typeface="Tomorrow" pitchFamily="34" charset="-122"/>
                <a:cs typeface="Tomorrow" pitchFamily="34" charset="-120"/>
              </a:rPr>
              <a:t> from </a:t>
            </a:r>
            <a:r>
              <a:rPr lang="en-US" sz="1100" dirty="0">
                <a:solidFill>
                  <a:srgbClr val="C9C9C0"/>
                </a:solidFill>
                <a:highlight>
                  <a:srgbClr val="2A2A28"/>
                </a:highlight>
                <a:latin typeface="Consolas" pitchFamily="34" charset="0"/>
                <a:ea typeface="Consolas" pitchFamily="34" charset="-122"/>
                <a:cs typeface="Consolas" pitchFamily="34" charset="-120"/>
              </a:rPr>
              <a:t>sklearn.preprocessing</a:t>
            </a:r>
            <a:r>
              <a:rPr lang="en-US" sz="1100" dirty="0">
                <a:solidFill>
                  <a:srgbClr val="C9C9C0"/>
                </a:solidFill>
                <a:latin typeface="Tomorrow" pitchFamily="34" charset="0"/>
                <a:ea typeface="Tomorrow" pitchFamily="34" charset="-122"/>
                <a:cs typeface="Tomorrow" pitchFamily="34" charset="-120"/>
              </a:rPr>
              <a:t>. This is crucial for machine learning models, particularly ANNs, as they primarily operate on numerical data.</a:t>
            </a:r>
            <a:endParaRPr lang="en-US" sz="1100" dirty="0"/>
          </a:p>
        </p:txBody>
      </p:sp>
      <p:pic>
        <p:nvPicPr>
          <p:cNvPr id="4" name="Image 0" descr="preencoded.png"/>
          <p:cNvPicPr>
            <a:picLocks noChangeAspect="1"/>
          </p:cNvPicPr>
          <p:nvPr/>
        </p:nvPicPr>
        <p:blipFill>
          <a:blip r:embed="rId3"/>
          <a:stretch>
            <a:fillRect/>
          </a:stretch>
        </p:blipFill>
        <p:spPr>
          <a:xfrm>
            <a:off x="754737" y="1714619"/>
            <a:ext cx="4373642" cy="560665"/>
          </a:xfrm>
          <a:prstGeom prst="rect">
            <a:avLst/>
          </a:prstGeom>
        </p:spPr>
      </p:pic>
      <p:sp>
        <p:nvSpPr>
          <p:cNvPr id="5" name="Text 2"/>
          <p:cNvSpPr/>
          <p:nvPr/>
        </p:nvSpPr>
        <p:spPr>
          <a:xfrm>
            <a:off x="894874" y="2415421"/>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C9C9C0"/>
                </a:solidFill>
                <a:latin typeface="Tomorrow Semi Bold" pitchFamily="34" charset="0"/>
                <a:ea typeface="Tomorrow Semi Bold" pitchFamily="34" charset="-122"/>
                <a:cs typeface="Tomorrow Semi Bold" pitchFamily="34" charset="-120"/>
              </a:rPr>
              <a:t>Binary Columns</a:t>
            </a:r>
            <a:endParaRPr lang="en-US" sz="1350" dirty="0"/>
          </a:p>
        </p:txBody>
      </p:sp>
      <p:sp>
        <p:nvSpPr>
          <p:cNvPr id="6" name="Text 3"/>
          <p:cNvSpPr/>
          <p:nvPr/>
        </p:nvSpPr>
        <p:spPr>
          <a:xfrm>
            <a:off x="894874" y="2718554"/>
            <a:ext cx="4093369" cy="672584"/>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For each category within a feature, a new binary column (0 or 1) is created. A '1' indicates the presence of that category, while a '0' indicates its absence.</a:t>
            </a:r>
            <a:endParaRPr lang="en-US" sz="1100" dirty="0"/>
          </a:p>
        </p:txBody>
      </p:sp>
      <p:pic>
        <p:nvPicPr>
          <p:cNvPr id="7" name="Image 1" descr="preencoded.png"/>
          <p:cNvPicPr>
            <a:picLocks noChangeAspect="1"/>
          </p:cNvPicPr>
          <p:nvPr/>
        </p:nvPicPr>
        <p:blipFill>
          <a:blip r:embed="rId4"/>
          <a:stretch>
            <a:fillRect/>
          </a:stretch>
        </p:blipFill>
        <p:spPr>
          <a:xfrm>
            <a:off x="5128379" y="1714619"/>
            <a:ext cx="4373642" cy="560665"/>
          </a:xfrm>
          <a:prstGeom prst="rect">
            <a:avLst/>
          </a:prstGeom>
        </p:spPr>
      </p:pic>
      <p:sp>
        <p:nvSpPr>
          <p:cNvPr id="8" name="Text 4"/>
          <p:cNvSpPr/>
          <p:nvPr/>
        </p:nvSpPr>
        <p:spPr>
          <a:xfrm>
            <a:off x="5268516" y="2415421"/>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C9C9C0"/>
                </a:solidFill>
                <a:latin typeface="Tomorrow Semi Bold" pitchFamily="34" charset="0"/>
                <a:ea typeface="Tomorrow Semi Bold" pitchFamily="34" charset="-122"/>
                <a:cs typeface="Tomorrow Semi Bold" pitchFamily="34" charset="-120"/>
              </a:rPr>
              <a:t>No Order Implied</a:t>
            </a:r>
            <a:endParaRPr lang="en-US" sz="1350" dirty="0"/>
          </a:p>
        </p:txBody>
      </p:sp>
      <p:sp>
        <p:nvSpPr>
          <p:cNvPr id="9" name="Text 5"/>
          <p:cNvSpPr/>
          <p:nvPr/>
        </p:nvSpPr>
        <p:spPr>
          <a:xfrm>
            <a:off x="5268516" y="2718554"/>
            <a:ext cx="4093369" cy="896779"/>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One-hot encoding is ideal when categories lack an inherent ordinal relationship (e.g., 'France' is not 'greater' than 'Germany'). This prevents the model from mistakenly inferring such relationships.</a:t>
            </a:r>
            <a:endParaRPr lang="en-US" sz="1100" dirty="0"/>
          </a:p>
        </p:txBody>
      </p:sp>
      <p:pic>
        <p:nvPicPr>
          <p:cNvPr id="10" name="Image 2" descr="preencoded.png"/>
          <p:cNvPicPr>
            <a:picLocks noChangeAspect="1"/>
          </p:cNvPicPr>
          <p:nvPr/>
        </p:nvPicPr>
        <p:blipFill>
          <a:blip r:embed="rId5"/>
          <a:stretch>
            <a:fillRect/>
          </a:stretch>
        </p:blipFill>
        <p:spPr>
          <a:xfrm>
            <a:off x="9502021" y="1714619"/>
            <a:ext cx="4373642" cy="560665"/>
          </a:xfrm>
          <a:prstGeom prst="rect">
            <a:avLst/>
          </a:prstGeom>
        </p:spPr>
      </p:pic>
      <p:sp>
        <p:nvSpPr>
          <p:cNvPr id="11" name="Text 6"/>
          <p:cNvSpPr/>
          <p:nvPr/>
        </p:nvSpPr>
        <p:spPr>
          <a:xfrm>
            <a:off x="9642158" y="2415421"/>
            <a:ext cx="1770936" cy="219075"/>
          </a:xfrm>
          <a:prstGeom prst="rect">
            <a:avLst/>
          </a:prstGeom>
          <a:noFill/>
          <a:ln/>
        </p:spPr>
        <p:txBody>
          <a:bodyPr wrap="none" lIns="0" tIns="0" rIns="0" bIns="0" rtlCol="0" anchor="t"/>
          <a:lstStyle/>
          <a:p>
            <a:pPr marL="0" indent="0" algn="l">
              <a:lnSpc>
                <a:spcPts val="1700"/>
              </a:lnSpc>
              <a:buNone/>
            </a:pPr>
            <a:r>
              <a:rPr lang="en-US" sz="1350" dirty="0">
                <a:solidFill>
                  <a:srgbClr val="C9C9C0"/>
                </a:solidFill>
                <a:latin typeface="Tomorrow Semi Bold" pitchFamily="34" charset="0"/>
                <a:ea typeface="Tomorrow Semi Bold" pitchFamily="34" charset="-122"/>
                <a:cs typeface="Tomorrow Semi Bold" pitchFamily="34" charset="-120"/>
              </a:rPr>
              <a:t>Model Compatibility</a:t>
            </a:r>
            <a:endParaRPr lang="en-US" sz="1350" dirty="0"/>
          </a:p>
        </p:txBody>
      </p:sp>
      <p:sp>
        <p:nvSpPr>
          <p:cNvPr id="12" name="Text 7"/>
          <p:cNvSpPr/>
          <p:nvPr/>
        </p:nvSpPr>
        <p:spPr>
          <a:xfrm>
            <a:off x="9642158" y="2718554"/>
            <a:ext cx="4093369" cy="672584"/>
          </a:xfrm>
          <a:prstGeom prst="rect">
            <a:avLst/>
          </a:prstGeom>
          <a:noFill/>
          <a:ln/>
        </p:spPr>
        <p:txBody>
          <a:bodyPr wrap="square" lIns="0" tIns="0" rIns="0" bIns="0" rtlCol="0" anchor="t"/>
          <a:lstStyle/>
          <a:p>
            <a:pPr marL="0" indent="0" algn="l">
              <a:lnSpc>
                <a:spcPts val="1750"/>
              </a:lnSpc>
              <a:buNone/>
            </a:pPr>
            <a:r>
              <a:rPr lang="en-US" sz="1100" dirty="0">
                <a:solidFill>
                  <a:srgbClr val="C9C9C0"/>
                </a:solidFill>
                <a:latin typeface="Tomorrow" pitchFamily="34" charset="0"/>
                <a:ea typeface="Tomorrow" pitchFamily="34" charset="-122"/>
                <a:cs typeface="Tomorrow" pitchFamily="34" charset="-120"/>
              </a:rPr>
              <a:t>This conversion allows the ANN to process categorical data effectively, integrating it into its numerical computations without misinterpretations.</a:t>
            </a:r>
            <a:endParaRPr lang="en-US" sz="1100" dirty="0"/>
          </a:p>
        </p:txBody>
      </p:sp>
      <p:pic>
        <p:nvPicPr>
          <p:cNvPr id="13" name="Image 3" descr="preencoded.png"/>
          <p:cNvPicPr>
            <a:picLocks noChangeAspect="1"/>
          </p:cNvPicPr>
          <p:nvPr/>
        </p:nvPicPr>
        <p:blipFill>
          <a:blip r:embed="rId6"/>
          <a:stretch>
            <a:fillRect/>
          </a:stretch>
        </p:blipFill>
        <p:spPr>
          <a:xfrm>
            <a:off x="754737" y="4070747"/>
            <a:ext cx="7062549" cy="3616881"/>
          </a:xfrm>
          <a:prstGeom prst="rect">
            <a:avLst/>
          </a:prstGeom>
        </p:spPr>
      </p:pic>
      <p:sp>
        <p:nvSpPr>
          <p:cNvPr id="14" name="Text 8"/>
          <p:cNvSpPr/>
          <p:nvPr/>
        </p:nvSpPr>
        <p:spPr>
          <a:xfrm>
            <a:off x="8166854" y="4039195"/>
            <a:ext cx="5716310" cy="224195"/>
          </a:xfrm>
          <a:prstGeom prst="rect">
            <a:avLst/>
          </a:prstGeom>
          <a:noFill/>
          <a:ln/>
        </p:spPr>
        <p:txBody>
          <a:bodyPr wrap="none" lIns="0" tIns="0" rIns="0" bIns="0" rtlCol="0" anchor="t"/>
          <a:lstStyle/>
          <a:p>
            <a:pPr marL="0" indent="0" algn="l">
              <a:lnSpc>
                <a:spcPts val="1750"/>
              </a:lnSpc>
              <a:buNone/>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4980"/>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Integrated Preprocessing Pipeline with ColumnTransformer</a:t>
            </a:r>
            <a:endParaRPr lang="en-US" sz="3550" dirty="0"/>
          </a:p>
        </p:txBody>
      </p:sp>
      <p:sp>
        <p:nvSpPr>
          <p:cNvPr id="3" name="Text 1"/>
          <p:cNvSpPr/>
          <p:nvPr/>
        </p:nvSpPr>
        <p:spPr>
          <a:xfrm>
            <a:off x="793790" y="23825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To streamline and robustly apply both numerical scaling and categorical encoding, a </a:t>
            </a:r>
            <a:r>
              <a:rPr lang="en-US" sz="1750" b="1" dirty="0">
                <a:solidFill>
                  <a:srgbClr val="C9C9C0"/>
                </a:solidFill>
                <a:latin typeface="Tomorrow" pitchFamily="34" charset="0"/>
                <a:ea typeface="Tomorrow" pitchFamily="34" charset="-122"/>
                <a:cs typeface="Tomorrow" pitchFamily="34" charset="-120"/>
              </a:rPr>
              <a:t>ColumnTransformer</a:t>
            </a:r>
            <a:r>
              <a:rPr lang="en-US" sz="1750" dirty="0">
                <a:solidFill>
                  <a:srgbClr val="C9C9C0"/>
                </a:solidFill>
                <a:latin typeface="Tomorrow" pitchFamily="34" charset="0"/>
                <a:ea typeface="Tomorrow" pitchFamily="34" charset="-122"/>
                <a:cs typeface="Tomorrow" pitchFamily="34" charset="-120"/>
              </a:rPr>
              <a:t> is employed within a preprocessing pipeline.</a:t>
            </a:r>
            <a:endParaRPr lang="en-US" sz="1750" dirty="0"/>
          </a:p>
        </p:txBody>
      </p:sp>
      <p:sp>
        <p:nvSpPr>
          <p:cNvPr id="4" name="Text 2"/>
          <p:cNvSpPr/>
          <p:nvPr/>
        </p:nvSpPr>
        <p:spPr>
          <a:xfrm>
            <a:off x="793790" y="3567589"/>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Standard Scaling for Numerical Features:</a:t>
            </a:r>
            <a:r>
              <a:rPr lang="en-US" sz="1750" dirty="0">
                <a:solidFill>
                  <a:srgbClr val="C9C9C0"/>
                </a:solidFill>
                <a:latin typeface="Tomorrow" pitchFamily="34" charset="0"/>
                <a:ea typeface="Tomorrow" pitchFamily="34" charset="-122"/>
                <a:cs typeface="Tomorrow" pitchFamily="34" charset="-120"/>
              </a:rPr>
              <a:t> Applies </a:t>
            </a:r>
            <a:r>
              <a:rPr lang="en-US" sz="1750" b="1" dirty="0">
                <a:solidFill>
                  <a:srgbClr val="C9C9C0"/>
                </a:solidFill>
                <a:latin typeface="Tomorrow" pitchFamily="34" charset="0"/>
                <a:ea typeface="Tomorrow" pitchFamily="34" charset="-122"/>
                <a:cs typeface="Tomorrow" pitchFamily="34" charset="-120"/>
              </a:rPr>
              <a:t>StandardScaler</a:t>
            </a:r>
            <a:r>
              <a:rPr lang="en-US" sz="1750" dirty="0">
                <a:solidFill>
                  <a:srgbClr val="C9C9C0"/>
                </a:solidFill>
                <a:latin typeface="Tomorrow" pitchFamily="34" charset="0"/>
                <a:ea typeface="Tomorrow" pitchFamily="34" charset="-122"/>
                <a:cs typeface="Tomorrow" pitchFamily="34" charset="-120"/>
              </a:rPr>
              <a:t> specifically to all numerical columns, ensuring they are normalized for optimal ANN performance.</a:t>
            </a:r>
            <a:endParaRPr lang="en-US" sz="1750" dirty="0"/>
          </a:p>
        </p:txBody>
      </p:sp>
      <p:sp>
        <p:nvSpPr>
          <p:cNvPr id="5" name="Text 3"/>
          <p:cNvSpPr/>
          <p:nvPr/>
        </p:nvSpPr>
        <p:spPr>
          <a:xfrm>
            <a:off x="793790" y="4735592"/>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One-Hot Encoding for Categorical Features:</a:t>
            </a:r>
            <a:r>
              <a:rPr lang="en-US" sz="1750" dirty="0">
                <a:solidFill>
                  <a:srgbClr val="C9C9C0"/>
                </a:solidFill>
                <a:latin typeface="Tomorrow" pitchFamily="34" charset="0"/>
                <a:ea typeface="Tomorrow" pitchFamily="34" charset="-122"/>
                <a:cs typeface="Tomorrow" pitchFamily="34" charset="-120"/>
              </a:rPr>
              <a:t> Applies </a:t>
            </a:r>
            <a:r>
              <a:rPr lang="en-US" sz="1750" b="1" dirty="0">
                <a:solidFill>
                  <a:srgbClr val="C9C9C0"/>
                </a:solidFill>
                <a:latin typeface="Tomorrow" pitchFamily="34" charset="0"/>
                <a:ea typeface="Tomorrow" pitchFamily="34" charset="-122"/>
                <a:cs typeface="Tomorrow" pitchFamily="34" charset="-120"/>
              </a:rPr>
              <a:t>OneHotEncoder</a:t>
            </a:r>
            <a:r>
              <a:rPr lang="en-US" sz="1750" dirty="0">
                <a:solidFill>
                  <a:srgbClr val="C9C9C0"/>
                </a:solidFill>
                <a:latin typeface="Tomorrow" pitchFamily="34" charset="0"/>
                <a:ea typeface="Tomorrow" pitchFamily="34" charset="-122"/>
                <a:cs typeface="Tomorrow" pitchFamily="34" charset="-120"/>
              </a:rPr>
              <a:t> exclusively to categorical columns, converting them into a machine-readable binary format.</a:t>
            </a:r>
            <a:endParaRPr lang="en-US" sz="1750" dirty="0"/>
          </a:p>
        </p:txBody>
      </p:sp>
      <p:sp>
        <p:nvSpPr>
          <p:cNvPr id="6" name="Text 4"/>
          <p:cNvSpPr/>
          <p:nvPr/>
        </p:nvSpPr>
        <p:spPr>
          <a:xfrm>
            <a:off x="793790" y="5903595"/>
            <a:ext cx="7604284"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9C0"/>
                </a:solidFill>
                <a:latin typeface="Tomorrow" pitchFamily="34" charset="0"/>
                <a:ea typeface="Tomorrow" pitchFamily="34" charset="-122"/>
                <a:cs typeface="Tomorrow" pitchFamily="34" charset="-120"/>
              </a:rPr>
              <a:t>Pipeline Integrity:</a:t>
            </a:r>
            <a:r>
              <a:rPr lang="en-US" sz="1750" dirty="0">
                <a:solidFill>
                  <a:srgbClr val="C9C9C0"/>
                </a:solidFill>
                <a:latin typeface="Tomorrow" pitchFamily="34" charset="0"/>
                <a:ea typeface="Tomorrow" pitchFamily="34" charset="-122"/>
                <a:cs typeface="Tomorrow" pitchFamily="34" charset="-120"/>
              </a:rPr>
              <a:t> This integrated pipeline ensures that all preprocessing steps are applied consistently and correctly, providing a clean, structured, and appropriately transformed dataset ready for input into the Artificial Neural Network model.</a:t>
            </a:r>
            <a:endParaRPr lang="en-US" sz="1750" dirty="0"/>
          </a:p>
        </p:txBody>
      </p:sp>
      <p:pic>
        <p:nvPicPr>
          <p:cNvPr id="7" name="Image 0" descr="preencoded.png"/>
          <p:cNvPicPr>
            <a:picLocks noChangeAspect="1"/>
          </p:cNvPicPr>
          <p:nvPr/>
        </p:nvPicPr>
        <p:blipFill>
          <a:blip r:embed="rId3"/>
          <a:stretch>
            <a:fillRect/>
          </a:stretch>
        </p:blipFill>
        <p:spPr>
          <a:xfrm>
            <a:off x="8959096" y="3618667"/>
            <a:ext cx="4885015" cy="9769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5151" y="3100864"/>
            <a:ext cx="4975979" cy="2027753"/>
          </a:xfrm>
          <a:prstGeom prst="rect">
            <a:avLst/>
          </a:prstGeom>
        </p:spPr>
      </p:pic>
      <p:sp>
        <p:nvSpPr>
          <p:cNvPr id="4" name="Text 0"/>
          <p:cNvSpPr/>
          <p:nvPr/>
        </p:nvSpPr>
        <p:spPr>
          <a:xfrm>
            <a:off x="6280190" y="672703"/>
            <a:ext cx="6694408" cy="510302"/>
          </a:xfrm>
          <a:prstGeom prst="rect">
            <a:avLst/>
          </a:prstGeom>
          <a:noFill/>
          <a:ln/>
        </p:spPr>
        <p:txBody>
          <a:bodyPr wrap="none" lIns="0" tIns="0" rIns="0" bIns="0" rtlCol="0" anchor="t"/>
          <a:lstStyle/>
          <a:p>
            <a:pPr marL="0" indent="0" algn="l">
              <a:lnSpc>
                <a:spcPts val="4000"/>
              </a:lnSpc>
              <a:buNone/>
            </a:pPr>
            <a:r>
              <a:rPr lang="en-US" sz="3200" dirty="0">
                <a:solidFill>
                  <a:srgbClr val="EDEDE8"/>
                </a:solidFill>
                <a:latin typeface="Tomorrow Semi Bold" pitchFamily="34" charset="0"/>
                <a:ea typeface="Tomorrow Semi Bold" pitchFamily="34" charset="-122"/>
                <a:cs typeface="Tomorrow Semi Bold" pitchFamily="34" charset="-120"/>
              </a:rPr>
              <a:t>Missing Value Handling Strategy</a:t>
            </a:r>
            <a:endParaRPr lang="en-US" sz="3200" dirty="0"/>
          </a:p>
        </p:txBody>
      </p:sp>
      <p:sp>
        <p:nvSpPr>
          <p:cNvPr id="5" name="Text 1"/>
          <p:cNvSpPr/>
          <p:nvPr/>
        </p:nvSpPr>
        <p:spPr>
          <a:xfrm>
            <a:off x="6280190" y="1412557"/>
            <a:ext cx="7556421" cy="1306830"/>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Addressing missing data is a critical step in ensuring the integrity and performance of the churn prediction model. A systematic approach is adopted to impute missing values across both numerical and categorical features.</a:t>
            </a:r>
            <a:endParaRPr lang="en-US" sz="1600" dirty="0"/>
          </a:p>
        </p:txBody>
      </p:sp>
      <p:sp>
        <p:nvSpPr>
          <p:cNvPr id="6" name="Shape 2"/>
          <p:cNvSpPr/>
          <p:nvPr/>
        </p:nvSpPr>
        <p:spPr>
          <a:xfrm>
            <a:off x="6280190" y="2948940"/>
            <a:ext cx="7556421" cy="2201942"/>
          </a:xfrm>
          <a:prstGeom prst="roundRect">
            <a:avLst>
              <a:gd name="adj" fmla="val 1391"/>
            </a:avLst>
          </a:prstGeom>
          <a:solidFill>
            <a:srgbClr val="1D1D1B"/>
          </a:solidFill>
          <a:ln w="22860">
            <a:solidFill>
              <a:srgbClr val="EDEDE8"/>
            </a:solidFill>
            <a:prstDash val="solid"/>
          </a:ln>
        </p:spPr>
      </p:sp>
      <p:sp>
        <p:nvSpPr>
          <p:cNvPr id="7" name="Shape 3"/>
          <p:cNvSpPr/>
          <p:nvPr/>
        </p:nvSpPr>
        <p:spPr>
          <a:xfrm>
            <a:off x="6303050" y="2971800"/>
            <a:ext cx="816531" cy="2156222"/>
          </a:xfrm>
          <a:prstGeom prst="roundRect">
            <a:avLst>
              <a:gd name="adj" fmla="val 391"/>
            </a:avLst>
          </a:prstGeom>
          <a:solidFill>
            <a:srgbClr val="EDEDE8"/>
          </a:solidFill>
          <a:ln/>
        </p:spPr>
      </p:sp>
      <p:sp>
        <p:nvSpPr>
          <p:cNvPr id="8" name="Text 4"/>
          <p:cNvSpPr/>
          <p:nvPr/>
        </p:nvSpPr>
        <p:spPr>
          <a:xfrm>
            <a:off x="6558201" y="3858578"/>
            <a:ext cx="306110" cy="382667"/>
          </a:xfrm>
          <a:prstGeom prst="rect">
            <a:avLst/>
          </a:prstGeom>
          <a:noFill/>
          <a:ln/>
        </p:spPr>
        <p:txBody>
          <a:bodyPr wrap="none" lIns="0" tIns="0" rIns="0" bIns="0" rtlCol="0" anchor="t"/>
          <a:lstStyle/>
          <a:p>
            <a:pPr marL="0" indent="0" algn="l">
              <a:lnSpc>
                <a:spcPts val="2400"/>
              </a:lnSpc>
              <a:buNone/>
            </a:pPr>
            <a:r>
              <a:rPr lang="en-US" sz="2400" dirty="0">
                <a:solidFill>
                  <a:srgbClr val="000000"/>
                </a:solidFill>
                <a:latin typeface="Tomorrow Semi Bold" pitchFamily="34" charset="0"/>
                <a:ea typeface="Tomorrow Semi Bold" pitchFamily="34" charset="-122"/>
                <a:cs typeface="Tomorrow Semi Bold" pitchFamily="34" charset="-120"/>
              </a:rPr>
              <a:t>1</a:t>
            </a:r>
            <a:endParaRPr lang="en-US" sz="2400" dirty="0"/>
          </a:p>
        </p:txBody>
      </p:sp>
      <p:sp>
        <p:nvSpPr>
          <p:cNvPr id="9" name="Text 5"/>
          <p:cNvSpPr/>
          <p:nvPr/>
        </p:nvSpPr>
        <p:spPr>
          <a:xfrm>
            <a:off x="7323653" y="3175873"/>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Numerical Features</a:t>
            </a:r>
            <a:endParaRPr lang="en-US" sz="2000" dirty="0"/>
          </a:p>
        </p:txBody>
      </p:sp>
      <p:sp>
        <p:nvSpPr>
          <p:cNvPr id="10" name="Text 6"/>
          <p:cNvSpPr/>
          <p:nvPr/>
        </p:nvSpPr>
        <p:spPr>
          <a:xfrm>
            <a:off x="7323653" y="3617119"/>
            <a:ext cx="6490097" cy="1306830"/>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For numerical features with identified missing values, the </a:t>
            </a:r>
            <a:r>
              <a:rPr lang="en-US" sz="1600" b="1" dirty="0">
                <a:solidFill>
                  <a:srgbClr val="C9C9C0"/>
                </a:solidFill>
                <a:latin typeface="Tomorrow" pitchFamily="34" charset="0"/>
                <a:ea typeface="Tomorrow" pitchFamily="34" charset="-122"/>
                <a:cs typeface="Tomorrow" pitchFamily="34" charset="-120"/>
              </a:rPr>
              <a:t>median</a:t>
            </a:r>
            <a:r>
              <a:rPr lang="en-US" sz="1600" dirty="0">
                <a:solidFill>
                  <a:srgbClr val="C9C9C0"/>
                </a:solidFill>
                <a:latin typeface="Tomorrow" pitchFamily="34" charset="0"/>
                <a:ea typeface="Tomorrow" pitchFamily="34" charset="-122"/>
                <a:cs typeface="Tomorrow" pitchFamily="34" charset="-120"/>
              </a:rPr>
              <a:t> imputation strategy is applied. The median is chosen over the mean to minimize the impact of potential outliers, preserving the distribution of the data.</a:t>
            </a:r>
            <a:endParaRPr lang="en-US" sz="1600" dirty="0"/>
          </a:p>
        </p:txBody>
      </p:sp>
      <p:sp>
        <p:nvSpPr>
          <p:cNvPr id="11" name="Shape 7"/>
          <p:cNvSpPr/>
          <p:nvPr/>
        </p:nvSpPr>
        <p:spPr>
          <a:xfrm>
            <a:off x="6280190" y="5354955"/>
            <a:ext cx="7556421" cy="2201942"/>
          </a:xfrm>
          <a:prstGeom prst="roundRect">
            <a:avLst>
              <a:gd name="adj" fmla="val 1391"/>
            </a:avLst>
          </a:prstGeom>
          <a:solidFill>
            <a:srgbClr val="1D1D1B"/>
          </a:solidFill>
          <a:ln w="22860">
            <a:solidFill>
              <a:srgbClr val="EDEDE8"/>
            </a:solidFill>
            <a:prstDash val="solid"/>
          </a:ln>
        </p:spPr>
      </p:sp>
      <p:sp>
        <p:nvSpPr>
          <p:cNvPr id="12" name="Shape 8"/>
          <p:cNvSpPr/>
          <p:nvPr/>
        </p:nvSpPr>
        <p:spPr>
          <a:xfrm>
            <a:off x="6303050" y="5377815"/>
            <a:ext cx="816531" cy="2156222"/>
          </a:xfrm>
          <a:prstGeom prst="roundRect">
            <a:avLst>
              <a:gd name="adj" fmla="val 391"/>
            </a:avLst>
          </a:prstGeom>
          <a:solidFill>
            <a:srgbClr val="EDEDE8"/>
          </a:solidFill>
          <a:ln/>
        </p:spPr>
      </p:sp>
      <p:sp>
        <p:nvSpPr>
          <p:cNvPr id="13" name="Text 9"/>
          <p:cNvSpPr/>
          <p:nvPr/>
        </p:nvSpPr>
        <p:spPr>
          <a:xfrm>
            <a:off x="6558201" y="6264593"/>
            <a:ext cx="306110" cy="382667"/>
          </a:xfrm>
          <a:prstGeom prst="rect">
            <a:avLst/>
          </a:prstGeom>
          <a:noFill/>
          <a:ln/>
        </p:spPr>
        <p:txBody>
          <a:bodyPr wrap="none" lIns="0" tIns="0" rIns="0" bIns="0" rtlCol="0" anchor="t"/>
          <a:lstStyle/>
          <a:p>
            <a:pPr marL="0" indent="0" algn="l">
              <a:lnSpc>
                <a:spcPts val="2400"/>
              </a:lnSpc>
              <a:buNone/>
            </a:pPr>
            <a:r>
              <a:rPr lang="en-US" sz="2400" dirty="0">
                <a:solidFill>
                  <a:srgbClr val="000000"/>
                </a:solidFill>
                <a:latin typeface="Tomorrow Semi Bold" pitchFamily="34" charset="0"/>
                <a:ea typeface="Tomorrow Semi Bold" pitchFamily="34" charset="-122"/>
                <a:cs typeface="Tomorrow Semi Bold" pitchFamily="34" charset="-120"/>
              </a:rPr>
              <a:t>2</a:t>
            </a:r>
            <a:endParaRPr lang="en-US" sz="2400" dirty="0"/>
          </a:p>
        </p:txBody>
      </p:sp>
      <p:sp>
        <p:nvSpPr>
          <p:cNvPr id="14" name="Text 10"/>
          <p:cNvSpPr/>
          <p:nvPr/>
        </p:nvSpPr>
        <p:spPr>
          <a:xfrm>
            <a:off x="7323653" y="5581888"/>
            <a:ext cx="2642711" cy="318849"/>
          </a:xfrm>
          <a:prstGeom prst="rect">
            <a:avLst/>
          </a:prstGeom>
          <a:noFill/>
          <a:ln/>
        </p:spPr>
        <p:txBody>
          <a:bodyPr wrap="none" lIns="0" tIns="0" rIns="0" bIns="0" rtlCol="0" anchor="t"/>
          <a:lstStyle/>
          <a:p>
            <a:pPr marL="0" indent="0" algn="l">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Categorical Features</a:t>
            </a:r>
            <a:endParaRPr lang="en-US" sz="2000" dirty="0"/>
          </a:p>
        </p:txBody>
      </p:sp>
      <p:sp>
        <p:nvSpPr>
          <p:cNvPr id="15" name="Text 11"/>
          <p:cNvSpPr/>
          <p:nvPr/>
        </p:nvSpPr>
        <p:spPr>
          <a:xfrm>
            <a:off x="7323653" y="6023134"/>
            <a:ext cx="6490097" cy="1306830"/>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For categorical features, missing values are imputed using the </a:t>
            </a:r>
            <a:r>
              <a:rPr lang="en-US" sz="1600" b="1" dirty="0">
                <a:solidFill>
                  <a:srgbClr val="C9C9C0"/>
                </a:solidFill>
                <a:latin typeface="Tomorrow" pitchFamily="34" charset="0"/>
                <a:ea typeface="Tomorrow" pitchFamily="34" charset="-122"/>
                <a:cs typeface="Tomorrow" pitchFamily="34" charset="-120"/>
              </a:rPr>
              <a:t>mode</a:t>
            </a:r>
            <a:r>
              <a:rPr lang="en-US" sz="1600" dirty="0">
                <a:solidFill>
                  <a:srgbClr val="C9C9C0"/>
                </a:solidFill>
                <a:latin typeface="Tomorrow" pitchFamily="34" charset="0"/>
                <a:ea typeface="Tomorrow" pitchFamily="34" charset="-122"/>
                <a:cs typeface="Tomorrow" pitchFamily="34" charset="-120"/>
              </a:rPr>
              <a:t> (most frequent category). This approach maintains the overall distribution of categories and is robust against skewed distributions within the categorical data.</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3359</Words>
  <Application>Microsoft Office PowerPoint</Application>
  <PresentationFormat>Custom</PresentationFormat>
  <Paragraphs>213</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Tomorrow</vt:lpstr>
      <vt:lpstr>Arial</vt:lpstr>
      <vt:lpstr>Consolas</vt:lpstr>
      <vt:lpstr>Tomorrow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Kapil Mago</cp:lastModifiedBy>
  <cp:revision>2</cp:revision>
  <dcterms:created xsi:type="dcterms:W3CDTF">2025-07-24T19:15:06Z</dcterms:created>
  <dcterms:modified xsi:type="dcterms:W3CDTF">2025-07-24T19:32:27Z</dcterms:modified>
</cp:coreProperties>
</file>